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5143500" cx="9144000"/>
  <p:notesSz cx="6858000" cy="9144000"/>
  <p:embeddedFontLst>
    <p:embeddedFont>
      <p:font typeface="Proxima Nova"/>
      <p:regular r:id="rId45"/>
      <p:bold r:id="rId46"/>
      <p:italic r:id="rId47"/>
      <p:boldItalic r:id="rId48"/>
    </p:embeddedFont>
    <p:embeddedFont>
      <p:font typeface="Roboto"/>
      <p:regular r:id="rId49"/>
      <p:bold r:id="rId50"/>
      <p:italic r:id="rId51"/>
      <p:boldItalic r:id="rId52"/>
    </p:embeddedFont>
    <p:embeddedFont>
      <p:font typeface="Comfortaa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ECB3468-46F2-463B-A54D-D173BB2A88BF}">
  <a:tblStyle styleId="{BECB3468-46F2-463B-A54D-D173BB2A88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ProximaNova-bold.fntdata"/><Relationship Id="rId45" Type="http://schemas.openxmlformats.org/officeDocument/2006/relationships/font" Target="fonts/ProximaNov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roximaNova-boldItalic.fntdata"/><Relationship Id="rId47" Type="http://schemas.openxmlformats.org/officeDocument/2006/relationships/font" Target="fonts/ProximaNova-italic.fntdata"/><Relationship Id="rId49" Type="http://schemas.openxmlformats.org/officeDocument/2006/relationships/font" Target="fonts/Robo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-italic.fntdata"/><Relationship Id="rId50" Type="http://schemas.openxmlformats.org/officeDocument/2006/relationships/font" Target="fonts/Roboto-bold.fntdata"/><Relationship Id="rId53" Type="http://schemas.openxmlformats.org/officeDocument/2006/relationships/font" Target="fonts/Comfortaa-regular.fntdata"/><Relationship Id="rId52" Type="http://schemas.openxmlformats.org/officeDocument/2006/relationships/font" Target="fonts/Robot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Comfortaa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3164d82d98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3164d82d98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164d82d98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3164d82d9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164d82d98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3164d82d9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3115ac59aa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3115ac59aa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Given audio input of human speech, determine how to count the number of words in the recording accurately based on splitting the audio by silences.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164d82d98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3164d82d98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3164d82d98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3164d82d98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164d82d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3164d82d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164d82d98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3164d82d98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164d82d98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3164d82d98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164d82d98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164d82d98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3164d82d98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3164d82d98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164d82d98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164d82d98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3164d82d98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3164d82d98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3115ac59aa_0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3115ac59aa_0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3164d82d98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3164d82d98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115ac59aa_0_7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3115ac59aa_0_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115ac59aa_0_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3115ac59aa_0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3164d82d98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3164d82d98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3164d82d98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3164d82d98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3164d82d9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3164d82d9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3164d82c1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3164d82c1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164d82c18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164d82c18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3164d82c18_2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3164d82c18_2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3164d82d98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3164d82d98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164d82d9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164d82d9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3115ac59aa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3115ac59aa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3164d82d9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3164d82d9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3164d82d98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3164d82d98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3164d82d98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3164d82d98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3164d82d98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3164d82d98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3164d82d98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3164d82d98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3164d82d98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13164d82d98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3164d82d98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3164d82d98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3115ac59aa_0_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13115ac59aa_0_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3115ac59aa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3115ac59aa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3164d82d98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3164d82d98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3164d82d98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13164d82d98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hyperlink" Target="http://drive.google.com/file/d/1bRvxbRcbQSx92Fg0-3CAqzODGReEb81-/view" TargetMode="External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Relationship Id="rId6" Type="http://schemas.openxmlformats.org/officeDocument/2006/relationships/hyperlink" Target="http://drive.google.com/file/d/1bRvxbRcbQSx92Fg0-3CAqzODGReEb81-/view" TargetMode="External"/><Relationship Id="rId7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words?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44250"/>
            <a:ext cx="5969400" cy="17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Doane </a:t>
            </a:r>
            <a:r>
              <a:rPr i="1" lang="en">
                <a:solidFill>
                  <a:schemeClr val="accent4"/>
                </a:solidFill>
              </a:rPr>
              <a:t>Binghamton University </a:t>
            </a:r>
            <a:endParaRPr i="1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Joanne Dong </a:t>
            </a:r>
            <a:r>
              <a:rPr i="1" lang="en">
                <a:solidFill>
                  <a:schemeClr val="accent4"/>
                </a:solidFill>
              </a:rPr>
              <a:t>University of Michigan</a:t>
            </a:r>
            <a:endParaRPr i="1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Team</a:t>
            </a:r>
            <a:r>
              <a:rPr b="1" lang="en"/>
              <a:t> Holst</a:t>
            </a:r>
            <a:endParaRPr b="1" i="1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Project Mentor</a:t>
            </a:r>
            <a:r>
              <a:rPr lang="en"/>
              <a:t>: Dananjaya Liyanage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 rot="301">
            <a:off x="1145095" y="1278450"/>
            <a:ext cx="6853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</a:t>
            </a:r>
            <a:r>
              <a:rPr lang="en" sz="36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“You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</a:t>
            </a:r>
            <a:r>
              <a:rPr i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can’t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IMPROVE</a:t>
            </a:r>
            <a:r>
              <a:rPr lang="en" sz="36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,</a:t>
            </a:r>
            <a:endParaRPr sz="3600">
              <a:solidFill>
                <a:srgbClr val="EFEFE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what you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</a:t>
            </a:r>
            <a:r>
              <a:rPr i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don’t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record</a:t>
            </a:r>
            <a:r>
              <a:rPr lang="en" sz="36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.”</a:t>
            </a:r>
            <a:endParaRPr sz="3600">
              <a:solidFill>
                <a:srgbClr val="EFEFE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572000" y="3115675"/>
            <a:ext cx="33936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Steve Hannon</a:t>
            </a:r>
            <a:r>
              <a:rPr lang="en" sz="180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, PhD</a:t>
            </a:r>
            <a:endParaRPr sz="180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President and CEO</a:t>
            </a:r>
            <a:endParaRPr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0409A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LENA Foundation</a:t>
            </a:r>
            <a:r>
              <a:rPr b="1" lang="en">
                <a:solidFill>
                  <a:schemeClr val="lt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0" l="3642" r="0" t="16499"/>
          <a:stretch/>
        </p:blipFill>
        <p:spPr>
          <a:xfrm>
            <a:off x="58500" y="1133150"/>
            <a:ext cx="4513500" cy="39111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4572000" y="1133150"/>
            <a:ext cx="38547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roxima Nova"/>
              <a:buChar char="●"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EARLY TALK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sparks  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brain development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roxima Nova"/>
              <a:buChar char="●"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CLOSE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the </a:t>
            </a: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literacy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gap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roxima Nova"/>
              <a:buChar char="●"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PREPARE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children for a </a:t>
            </a: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successful life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68201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541000" y="389150"/>
            <a:ext cx="49077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BETTER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records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r>
              <a:rPr lang="en" sz="30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f</a:t>
            </a:r>
            <a:r>
              <a:rPr lang="en" sz="30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or </a:t>
            </a:r>
            <a:endParaRPr sz="3000">
              <a:solidFill>
                <a:srgbClr val="EFEFE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BETTER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growth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950" y="3001538"/>
            <a:ext cx="1148624" cy="196197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490250" y="1126225"/>
            <a:ext cx="3628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SPEECH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RECORDING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4320050" y="1166725"/>
            <a:ext cx="2088600" cy="1212000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B8FFD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8FFDA"/>
              </a:solidFill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6471050" y="1126225"/>
            <a:ext cx="2204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WORD COUNT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490250" y="3336025"/>
            <a:ext cx="3628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DIFFERENT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PERSON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4320050" y="3376525"/>
            <a:ext cx="2088600" cy="1212000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4CCCC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9999"/>
              </a:solidFill>
            </a:endParaRPr>
          </a:p>
        </p:txBody>
      </p:sp>
      <p:sp>
        <p:nvSpPr>
          <p:cNvPr id="89" name="Google Shape;89;p17"/>
          <p:cNvSpPr txBox="1"/>
          <p:nvPr>
            <p:ph type="title"/>
          </p:nvPr>
        </p:nvSpPr>
        <p:spPr>
          <a:xfrm>
            <a:off x="490250" y="-145875"/>
            <a:ext cx="7921800" cy="400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8FFDA"/>
                </a:solidFill>
              </a:rPr>
              <a:t>GOAL:</a:t>
            </a:r>
            <a:endParaRPr b="1">
              <a:solidFill>
                <a:srgbClr val="B8FFDA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B8FFDA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4CCCC"/>
                </a:solidFill>
              </a:rPr>
              <a:t>Challenge: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6471050" y="3336025"/>
            <a:ext cx="2887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DIFFERENT AUDIO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-141875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</a:rPr>
              <a:t>- METHODOLOGY -</a:t>
            </a:r>
            <a:endParaRPr b="1" sz="4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-1016875" y="83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</a:rPr>
              <a:t>But first …     </a:t>
            </a:r>
            <a:r>
              <a:rPr b="1" lang="en" sz="2400">
                <a:solidFill>
                  <a:schemeClr val="lt1"/>
                </a:solidFill>
              </a:rPr>
              <a:t>what is a waveform?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01" name="Google Shape;101;p19"/>
          <p:cNvSpPr/>
          <p:nvPr/>
        </p:nvSpPr>
        <p:spPr>
          <a:xfrm>
            <a:off x="3192825" y="934925"/>
            <a:ext cx="5592900" cy="39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825" y="996278"/>
            <a:ext cx="5526650" cy="367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 title="download.wa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125" y="2769925"/>
            <a:ext cx="1392875" cy="139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 b="0" l="1009" r="0" t="0"/>
          <a:stretch/>
        </p:blipFill>
        <p:spPr>
          <a:xfrm>
            <a:off x="0" y="62875"/>
            <a:ext cx="9144000" cy="5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050" y="901150"/>
            <a:ext cx="3399648" cy="334119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3993125" y="361425"/>
            <a:ext cx="3978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Look for SILENCES</a:t>
            </a:r>
            <a:endParaRPr sz="30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1" name="Google Shape;111;p20"/>
          <p:cNvSpPr/>
          <p:nvPr/>
        </p:nvSpPr>
        <p:spPr>
          <a:xfrm rot="5400937">
            <a:off x="4082950" y="1500225"/>
            <a:ext cx="1100400" cy="115800"/>
          </a:xfrm>
          <a:prstGeom prst="rightArrow">
            <a:avLst>
              <a:gd fmla="val 5495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0"/>
          <p:cNvSpPr/>
          <p:nvPr/>
        </p:nvSpPr>
        <p:spPr>
          <a:xfrm rot="-5394748">
            <a:off x="4668174" y="3365125"/>
            <a:ext cx="785401" cy="222300"/>
          </a:xfrm>
          <a:prstGeom prst="rightArrow">
            <a:avLst>
              <a:gd fmla="val 54956" name="adj1"/>
              <a:gd fmla="val 50000" name="adj2"/>
            </a:avLst>
          </a:prstGeom>
          <a:solidFill>
            <a:srgbClr val="EA9999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0"/>
          <p:cNvSpPr/>
          <p:nvPr/>
        </p:nvSpPr>
        <p:spPr>
          <a:xfrm rot="5400937">
            <a:off x="4845250" y="1500225"/>
            <a:ext cx="1100400" cy="115800"/>
          </a:xfrm>
          <a:prstGeom prst="rightArrow">
            <a:avLst>
              <a:gd fmla="val 5495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0"/>
          <p:cNvSpPr/>
          <p:nvPr/>
        </p:nvSpPr>
        <p:spPr>
          <a:xfrm rot="5400937">
            <a:off x="5177875" y="1500225"/>
            <a:ext cx="1100400" cy="115800"/>
          </a:xfrm>
          <a:prstGeom prst="rightArrow">
            <a:avLst>
              <a:gd fmla="val 5495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3591075" y="3966025"/>
            <a:ext cx="388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Is this </a:t>
            </a: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SILENT 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enough?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2975" y="2571750"/>
            <a:ext cx="2419352" cy="2419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350" y="152400"/>
            <a:ext cx="2419349" cy="24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116625" y="2838600"/>
            <a:ext cx="4505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SENSITIVE analyzer 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(loud “silence threshold”)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counts the word break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5525" y="-1"/>
            <a:ext cx="3038475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 txBox="1"/>
          <p:nvPr/>
        </p:nvSpPr>
        <p:spPr>
          <a:xfrm>
            <a:off x="4292500" y="1845350"/>
            <a:ext cx="3582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INSENSITIVE analyzer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oesn’t 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count the 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ord break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1009" r="0" t="0"/>
          <a:stretch/>
        </p:blipFill>
        <p:spPr>
          <a:xfrm>
            <a:off x="0" y="62875"/>
            <a:ext cx="9144000" cy="5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050" y="901150"/>
            <a:ext cx="3399648" cy="334119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3993125" y="361425"/>
            <a:ext cx="3978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Look for PAUSES</a:t>
            </a:r>
            <a:endParaRPr sz="30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2" name="Google Shape;132;p22"/>
          <p:cNvSpPr/>
          <p:nvPr/>
        </p:nvSpPr>
        <p:spPr>
          <a:xfrm rot="5400937">
            <a:off x="4449500" y="1500225"/>
            <a:ext cx="1100400" cy="115800"/>
          </a:xfrm>
          <a:prstGeom prst="rightArrow">
            <a:avLst>
              <a:gd fmla="val 5495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2"/>
          <p:cNvSpPr/>
          <p:nvPr/>
        </p:nvSpPr>
        <p:spPr>
          <a:xfrm rot="-5394748">
            <a:off x="4294149" y="3388775"/>
            <a:ext cx="785401" cy="222300"/>
          </a:xfrm>
          <a:prstGeom prst="rightArrow">
            <a:avLst>
              <a:gd fmla="val 54956" name="adj1"/>
              <a:gd fmla="val 50000" name="adj2"/>
            </a:avLst>
          </a:prstGeom>
          <a:solidFill>
            <a:srgbClr val="EA9999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2"/>
          <p:cNvSpPr/>
          <p:nvPr/>
        </p:nvSpPr>
        <p:spPr>
          <a:xfrm rot="5400937">
            <a:off x="4845250" y="1500225"/>
            <a:ext cx="1100400" cy="115800"/>
          </a:xfrm>
          <a:prstGeom prst="rightArrow">
            <a:avLst>
              <a:gd fmla="val 5495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2"/>
          <p:cNvSpPr/>
          <p:nvPr/>
        </p:nvSpPr>
        <p:spPr>
          <a:xfrm rot="5400937">
            <a:off x="5177875" y="1500225"/>
            <a:ext cx="1100400" cy="115800"/>
          </a:xfrm>
          <a:prstGeom prst="rightArrow">
            <a:avLst>
              <a:gd fmla="val 5495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2"/>
          <p:cNvSpPr txBox="1"/>
          <p:nvPr/>
        </p:nvSpPr>
        <p:spPr>
          <a:xfrm>
            <a:off x="3591075" y="3966025"/>
            <a:ext cx="388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Is this </a:t>
            </a: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LONG</a:t>
            </a: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enough?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2975" y="2571750"/>
            <a:ext cx="2419352" cy="2419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350" y="152400"/>
            <a:ext cx="2419349" cy="24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/>
          <p:nvPr/>
        </p:nvSpPr>
        <p:spPr>
          <a:xfrm>
            <a:off x="116625" y="2838600"/>
            <a:ext cx="4505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SENSITIVE analyzer 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(short “silence length”)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counts the word break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5525" y="-1"/>
            <a:ext cx="3038475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3"/>
          <p:cNvSpPr txBox="1"/>
          <p:nvPr/>
        </p:nvSpPr>
        <p:spPr>
          <a:xfrm>
            <a:off x="4292500" y="1845350"/>
            <a:ext cx="3582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INSENSITIVE analyzer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doesn’t 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count the 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word break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1625" y="9525"/>
            <a:ext cx="2019300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/>
        </p:nvSpPr>
        <p:spPr>
          <a:xfrm>
            <a:off x="295900" y="272775"/>
            <a:ext cx="4859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ONE LAST NOTE</a:t>
            </a:r>
            <a:endParaRPr b="1" sz="2400" u="sng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00" y="2419350"/>
            <a:ext cx="3381375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5850" y="1579837"/>
            <a:ext cx="1390650" cy="65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/>
          <p:nvPr/>
        </p:nvSpPr>
        <p:spPr>
          <a:xfrm rot="5400000">
            <a:off x="3872825" y="3287925"/>
            <a:ext cx="1548900" cy="863100"/>
          </a:xfrm>
          <a:prstGeom prst="trapezoid">
            <a:avLst>
              <a:gd fmla="val 25000" name="adj"/>
            </a:avLst>
          </a:prstGeom>
          <a:gradFill>
            <a:gsLst>
              <a:gs pos="0">
                <a:srgbClr val="BABABA"/>
              </a:gs>
              <a:gs pos="100000">
                <a:srgbClr val="797979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4"/>
          <p:cNvSpPr/>
          <p:nvPr/>
        </p:nvSpPr>
        <p:spPr>
          <a:xfrm rot="-5400000">
            <a:off x="4085077" y="1442665"/>
            <a:ext cx="1124400" cy="851100"/>
          </a:xfrm>
          <a:prstGeom prst="trapezoid">
            <a:avLst>
              <a:gd fmla="val 25000" name="adj"/>
            </a:avLst>
          </a:prstGeom>
          <a:gradFill>
            <a:gsLst>
              <a:gs pos="0">
                <a:srgbClr val="BABABA"/>
              </a:gs>
              <a:gs pos="100000">
                <a:srgbClr val="797979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8075" y="2874025"/>
            <a:ext cx="3381375" cy="17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425" y="1294950"/>
            <a:ext cx="1390650" cy="11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4"/>
          <p:cNvSpPr txBox="1"/>
          <p:nvPr/>
        </p:nvSpPr>
        <p:spPr>
          <a:xfrm>
            <a:off x="3677675" y="532900"/>
            <a:ext cx="481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rPr>
              <a:t>NORMALIZE</a:t>
            </a:r>
            <a:r>
              <a:rPr lang="en" sz="24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   to specified volume</a:t>
            </a:r>
            <a:endParaRPr sz="2400">
              <a:solidFill>
                <a:srgbClr val="EFEFE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9" name="Google Shape;159;p24"/>
          <p:cNvSpPr/>
          <p:nvPr/>
        </p:nvSpPr>
        <p:spPr>
          <a:xfrm>
            <a:off x="8489975" y="247750"/>
            <a:ext cx="59125" cy="1124400"/>
          </a:xfrm>
          <a:prstGeom prst="flowChartProcess">
            <a:avLst/>
          </a:prstGeom>
          <a:gradFill>
            <a:gsLst>
              <a:gs pos="0">
                <a:srgbClr val="71BD95"/>
              </a:gs>
              <a:gs pos="100000">
                <a:srgbClr val="3C6F54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4"/>
          <p:cNvSpPr/>
          <p:nvPr/>
        </p:nvSpPr>
        <p:spPr>
          <a:xfrm>
            <a:off x="5137950" y="1318875"/>
            <a:ext cx="59125" cy="1124400"/>
          </a:xfrm>
          <a:prstGeom prst="flowChartProcess">
            <a:avLst/>
          </a:prstGeom>
          <a:gradFill>
            <a:gsLst>
              <a:gs pos="0">
                <a:srgbClr val="71BD95"/>
              </a:gs>
              <a:gs pos="100000">
                <a:srgbClr val="3C6F54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4"/>
          <p:cNvSpPr/>
          <p:nvPr/>
        </p:nvSpPr>
        <p:spPr>
          <a:xfrm>
            <a:off x="5137950" y="3180900"/>
            <a:ext cx="59125" cy="1124400"/>
          </a:xfrm>
          <a:prstGeom prst="flowChartProcess">
            <a:avLst/>
          </a:prstGeom>
          <a:gradFill>
            <a:gsLst>
              <a:gs pos="0">
                <a:srgbClr val="71BD95"/>
              </a:gs>
              <a:gs pos="100000">
                <a:srgbClr val="3C6F54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-2613125" y="473725"/>
            <a:ext cx="938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</a:rPr>
              <a:t>In conclusion…</a:t>
            </a:r>
            <a:endParaRPr b="1" sz="48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</a:rPr>
              <a:t>                            64 analyzers</a:t>
            </a:r>
            <a:endParaRPr b="1" sz="48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</a:rPr>
              <a:t>                                                        </a:t>
            </a:r>
            <a:r>
              <a:rPr b="1" lang="en" sz="2400">
                <a:solidFill>
                  <a:schemeClr val="lt1"/>
                </a:solidFill>
              </a:rPr>
              <a:t>a</a:t>
            </a:r>
            <a:r>
              <a:rPr b="1" lang="en" sz="2400">
                <a:solidFill>
                  <a:schemeClr val="lt1"/>
                </a:solidFill>
              </a:rPr>
              <a:t>re better than 1!</a:t>
            </a:r>
            <a:endParaRPr b="1" sz="24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</a:rPr>
              <a:t>                                                                                           … you’ll see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-141875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</a:rPr>
              <a:t>- </a:t>
            </a:r>
            <a:r>
              <a:rPr b="1" lang="en" sz="4800">
                <a:solidFill>
                  <a:schemeClr val="lt1"/>
                </a:solidFill>
              </a:rPr>
              <a:t>Data Collection </a:t>
            </a:r>
            <a:r>
              <a:rPr b="1" lang="en" sz="4800">
                <a:solidFill>
                  <a:schemeClr val="lt1"/>
                </a:solidFill>
              </a:rPr>
              <a:t>-</a:t>
            </a:r>
            <a:endParaRPr b="1" sz="4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/>
          <p:nvPr>
            <p:ph idx="1" type="body"/>
          </p:nvPr>
        </p:nvSpPr>
        <p:spPr>
          <a:xfrm>
            <a:off x="311825" y="216250"/>
            <a:ext cx="7719900" cy="15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lt1"/>
                </a:solidFill>
              </a:rPr>
              <a:t>Kaggle: common voice 2</a:t>
            </a:r>
            <a:r>
              <a:rPr lang="en" sz="2400">
                <a:solidFill>
                  <a:schemeClr val="lt1"/>
                </a:solidFill>
              </a:rPr>
              <a:t>:</a:t>
            </a:r>
            <a:endParaRPr sz="2400">
              <a:solidFill>
                <a:schemeClr val="lt1"/>
              </a:solidFill>
            </a:endParaRPr>
          </a:p>
          <a:p>
            <a:pPr indent="-381000" lvl="0" marL="91440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Training set:    2000 clips</a:t>
            </a:r>
            <a:endParaRPr sz="2400">
              <a:solidFill>
                <a:schemeClr val="lt1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Validation set:   400 clips</a:t>
            </a:r>
            <a:endParaRPr sz="2400">
              <a:solidFill>
                <a:schemeClr val="lt1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Test set:             400 clips</a:t>
            </a:r>
            <a:endParaRPr sz="2400">
              <a:solidFill>
                <a:schemeClr val="lt1"/>
              </a:solidFill>
            </a:endParaRPr>
          </a:p>
        </p:txBody>
      </p:sp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25" y="2217937"/>
            <a:ext cx="2683999" cy="255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6462" y="2210363"/>
            <a:ext cx="2851075" cy="2558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1600" y="2217950"/>
            <a:ext cx="2757086" cy="255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224650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Char char="-"/>
            </a:pPr>
            <a:r>
              <a:rPr b="1" lang="en" sz="4000">
                <a:solidFill>
                  <a:schemeClr val="lt1"/>
                </a:solidFill>
              </a:rPr>
              <a:t>EXPLORATORY DATA ANALYSIS</a:t>
            </a:r>
            <a:r>
              <a:rPr b="1" lang="en" sz="4800">
                <a:solidFill>
                  <a:schemeClr val="lt1"/>
                </a:solidFill>
              </a:rPr>
              <a:t> -</a:t>
            </a:r>
            <a:endParaRPr b="1" sz="4800">
              <a:solidFill>
                <a:schemeClr val="lt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9"/>
          <p:cNvSpPr/>
          <p:nvPr/>
        </p:nvSpPr>
        <p:spPr>
          <a:xfrm>
            <a:off x="1110775" y="-30987"/>
            <a:ext cx="788675" cy="818000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1235850" y="1737475"/>
            <a:ext cx="751325" cy="756025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1217175" y="3536925"/>
            <a:ext cx="788675" cy="756025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3" name="Google Shape;193;p29"/>
          <p:cNvSpPr/>
          <p:nvPr/>
        </p:nvSpPr>
        <p:spPr>
          <a:xfrm>
            <a:off x="5577075" y="62775"/>
            <a:ext cx="856175" cy="693250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4" name="Google Shape;194;p29"/>
          <p:cNvSpPr/>
          <p:nvPr/>
        </p:nvSpPr>
        <p:spPr>
          <a:xfrm>
            <a:off x="5681925" y="1737475"/>
            <a:ext cx="796775" cy="756025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5659200" y="3536925"/>
            <a:ext cx="788675" cy="756025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2005850" y="0"/>
            <a:ext cx="796775" cy="756025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7" name="Google Shape;197;p29"/>
          <p:cNvSpPr/>
          <p:nvPr/>
        </p:nvSpPr>
        <p:spPr>
          <a:xfrm>
            <a:off x="2160825" y="1743175"/>
            <a:ext cx="740075" cy="756025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8" name="Google Shape;198;p29"/>
          <p:cNvSpPr/>
          <p:nvPr/>
        </p:nvSpPr>
        <p:spPr>
          <a:xfrm>
            <a:off x="2112225" y="3536925"/>
            <a:ext cx="788675" cy="756025"/>
          </a:xfrm>
          <a:prstGeom prst="flowChart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/>
          <p:nvPr/>
        </p:nvSpPr>
        <p:spPr>
          <a:xfrm>
            <a:off x="2281675" y="1017725"/>
            <a:ext cx="4645500" cy="2608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Modeling Approach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575900" y="1475513"/>
            <a:ext cx="1375800" cy="113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0"/>
          <p:cNvSpPr txBox="1"/>
          <p:nvPr/>
        </p:nvSpPr>
        <p:spPr>
          <a:xfrm>
            <a:off x="480500" y="1517963"/>
            <a:ext cx="1471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.wav file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+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demographic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data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7" name="Google Shape;207;p30"/>
          <p:cNvSpPr/>
          <p:nvPr/>
        </p:nvSpPr>
        <p:spPr>
          <a:xfrm>
            <a:off x="2601025" y="1457348"/>
            <a:ext cx="1938900" cy="179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0"/>
          <p:cNvSpPr txBox="1"/>
          <p:nvPr/>
        </p:nvSpPr>
        <p:spPr>
          <a:xfrm>
            <a:off x="949700" y="1160113"/>
            <a:ext cx="100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1">
              <a:solidFill>
                <a:schemeClr val="accent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9" name="Google Shape;209;p30"/>
          <p:cNvSpPr txBox="1"/>
          <p:nvPr/>
        </p:nvSpPr>
        <p:spPr>
          <a:xfrm>
            <a:off x="2851975" y="1121188"/>
            <a:ext cx="154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audio features</a:t>
            </a:r>
            <a:endParaRPr/>
          </a:p>
        </p:txBody>
      </p:sp>
      <p:sp>
        <p:nvSpPr>
          <p:cNvPr id="210" name="Google Shape;210;p30"/>
          <p:cNvSpPr/>
          <p:nvPr/>
        </p:nvSpPr>
        <p:spPr>
          <a:xfrm>
            <a:off x="4916725" y="1457388"/>
            <a:ext cx="1672200" cy="179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0"/>
          <p:cNvSpPr/>
          <p:nvPr/>
        </p:nvSpPr>
        <p:spPr>
          <a:xfrm>
            <a:off x="7242050" y="1517963"/>
            <a:ext cx="1375800" cy="113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2" name="Google Shape;212;p30"/>
          <p:cNvCxnSpPr/>
          <p:nvPr/>
        </p:nvCxnSpPr>
        <p:spPr>
          <a:xfrm>
            <a:off x="4572738" y="2078813"/>
            <a:ext cx="376800" cy="99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3" name="Google Shape;213;p30"/>
          <p:cNvCxnSpPr>
            <a:endCxn id="211" idx="1"/>
          </p:cNvCxnSpPr>
          <p:nvPr/>
        </p:nvCxnSpPr>
        <p:spPr>
          <a:xfrm>
            <a:off x="6568850" y="2081063"/>
            <a:ext cx="673200" cy="27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4" name="Google Shape;214;p30"/>
          <p:cNvCxnSpPr/>
          <p:nvPr/>
        </p:nvCxnSpPr>
        <p:spPr>
          <a:xfrm>
            <a:off x="1951700" y="2082413"/>
            <a:ext cx="673200" cy="27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5" name="Google Shape;215;p30"/>
          <p:cNvSpPr txBox="1"/>
          <p:nvPr/>
        </p:nvSpPr>
        <p:spPr>
          <a:xfrm>
            <a:off x="5273125" y="1121188"/>
            <a:ext cx="959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optimize</a:t>
            </a:r>
            <a:endParaRPr b="1">
              <a:solidFill>
                <a:schemeClr val="accent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7487000" y="1195388"/>
            <a:ext cx="88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1">
              <a:solidFill>
                <a:schemeClr val="accent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7" name="Google Shape;217;p30"/>
          <p:cNvSpPr txBox="1"/>
          <p:nvPr/>
        </p:nvSpPr>
        <p:spPr>
          <a:xfrm>
            <a:off x="6852650" y="1595600"/>
            <a:ext cx="1672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Ideal parameter values and accuracy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8" name="Google Shape;218;p30"/>
          <p:cNvSpPr txBox="1"/>
          <p:nvPr/>
        </p:nvSpPr>
        <p:spPr>
          <a:xfrm>
            <a:off x="5169325" y="1665313"/>
            <a:ext cx="406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9" name="Google Shape;219;p30"/>
          <p:cNvSpPr txBox="1"/>
          <p:nvPr/>
        </p:nvSpPr>
        <p:spPr>
          <a:xfrm>
            <a:off x="5017150" y="1563588"/>
            <a:ext cx="147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split on silences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20" name="Google Shape;220;p30"/>
          <p:cNvCxnSpPr/>
          <p:nvPr/>
        </p:nvCxnSpPr>
        <p:spPr>
          <a:xfrm>
            <a:off x="5083375" y="220943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30"/>
          <p:cNvCxnSpPr/>
          <p:nvPr/>
        </p:nvCxnSpPr>
        <p:spPr>
          <a:xfrm>
            <a:off x="5083375" y="262938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30"/>
          <p:cNvCxnSpPr/>
          <p:nvPr/>
        </p:nvCxnSpPr>
        <p:spPr>
          <a:xfrm>
            <a:off x="5083375" y="304933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" name="Google Shape;223;p30"/>
          <p:cNvSpPr/>
          <p:nvPr/>
        </p:nvSpPr>
        <p:spPr>
          <a:xfrm>
            <a:off x="5169325" y="213728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0"/>
          <p:cNvSpPr/>
          <p:nvPr/>
        </p:nvSpPr>
        <p:spPr>
          <a:xfrm>
            <a:off x="5517000" y="255723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0"/>
          <p:cNvSpPr/>
          <p:nvPr/>
        </p:nvSpPr>
        <p:spPr>
          <a:xfrm>
            <a:off x="5817025" y="297718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0"/>
          <p:cNvSpPr txBox="1"/>
          <p:nvPr/>
        </p:nvSpPr>
        <p:spPr>
          <a:xfrm>
            <a:off x="4010050" y="3719525"/>
            <a:ext cx="165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7" name="Google Shape;227;p30"/>
          <p:cNvSpPr txBox="1"/>
          <p:nvPr/>
        </p:nvSpPr>
        <p:spPr>
          <a:xfrm>
            <a:off x="4982350" y="1840488"/>
            <a:ext cx="15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minimum silence length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8" name="Google Shape;228;p30"/>
          <p:cNvSpPr txBox="1"/>
          <p:nvPr/>
        </p:nvSpPr>
        <p:spPr>
          <a:xfrm>
            <a:off x="4982350" y="2301138"/>
            <a:ext cx="144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silence threshold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9" name="Google Shape;229;p30"/>
          <p:cNvSpPr txBox="1"/>
          <p:nvPr/>
        </p:nvSpPr>
        <p:spPr>
          <a:xfrm>
            <a:off x="4970650" y="2720138"/>
            <a:ext cx="1652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target audio level 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0" name="Google Shape;230;p30"/>
          <p:cNvSpPr/>
          <p:nvPr/>
        </p:nvSpPr>
        <p:spPr>
          <a:xfrm>
            <a:off x="575900" y="3776525"/>
            <a:ext cx="8256300" cy="113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0"/>
          <p:cNvSpPr txBox="1"/>
          <p:nvPr/>
        </p:nvSpPr>
        <p:spPr>
          <a:xfrm>
            <a:off x="611650" y="3776525"/>
            <a:ext cx="7943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Packages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: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Audio processing: librosa, pydub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Data processing &amp; visualization : numpy, scipy, pandas, seaborn, matplotlib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Machine learning: sklearn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2" name="Google Shape;232;p30"/>
          <p:cNvSpPr txBox="1"/>
          <p:nvPr/>
        </p:nvSpPr>
        <p:spPr>
          <a:xfrm>
            <a:off x="2502925" y="1508550"/>
            <a:ext cx="2135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number of onsets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onset strength mean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dominant frequency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+ 15 other audio features…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1"/>
          <p:cNvSpPr txBox="1"/>
          <p:nvPr/>
        </p:nvSpPr>
        <p:spPr>
          <a:xfrm>
            <a:off x="721575" y="724650"/>
            <a:ext cx="6858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Certain parameters 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y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ield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SIMILAR functions (analyzers)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/>
        </p:nvSpPr>
        <p:spPr>
          <a:xfrm>
            <a:off x="733400" y="615675"/>
            <a:ext cx="6869700" cy="40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Given an audio clip,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 select: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1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suitable analyzer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(of the </a:t>
            </a:r>
            <a:r>
              <a:rPr b="1"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64</a:t>
            </a:r>
            <a:r>
              <a:rPr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30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                                     </a:t>
            </a:r>
            <a:r>
              <a:rPr lang="en" sz="30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… you’ll see</a:t>
            </a:r>
            <a:endParaRPr sz="3000">
              <a:solidFill>
                <a:srgbClr val="EFEFE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>
            <p:ph type="title"/>
          </p:nvPr>
        </p:nvSpPr>
        <p:spPr>
          <a:xfrm>
            <a:off x="-141875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</a:rPr>
              <a:t>- </a:t>
            </a:r>
            <a:r>
              <a:rPr b="1" lang="en" sz="4800">
                <a:solidFill>
                  <a:schemeClr val="lt1"/>
                </a:solidFill>
              </a:rPr>
              <a:t>RESULTS -</a:t>
            </a:r>
            <a:endParaRPr b="1" sz="4800">
              <a:solidFill>
                <a:schemeClr val="lt1"/>
              </a:solidFill>
            </a:endParaRPr>
          </a:p>
        </p:txBody>
      </p:sp>
      <p:sp>
        <p:nvSpPr>
          <p:cNvPr id="248" name="Google Shape;248;p33"/>
          <p:cNvSpPr txBox="1"/>
          <p:nvPr/>
        </p:nvSpPr>
        <p:spPr>
          <a:xfrm>
            <a:off x="2612650" y="2945025"/>
            <a:ext cx="354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</a:t>
            </a: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with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demographic data)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Predictions with demographic data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54" name="Google Shape;254;p34"/>
          <p:cNvSpPr txBox="1"/>
          <p:nvPr>
            <p:ph idx="1" type="body"/>
          </p:nvPr>
        </p:nvSpPr>
        <p:spPr>
          <a:xfrm>
            <a:off x="311700" y="1152475"/>
            <a:ext cx="4418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87">
                <a:solidFill>
                  <a:schemeClr val="lt1"/>
                </a:solidFill>
              </a:rPr>
              <a:t>Demographic Data:</a:t>
            </a:r>
            <a:endParaRPr b="1" sz="2187">
              <a:solidFill>
                <a:schemeClr val="lt1"/>
              </a:solidFill>
            </a:endParaRPr>
          </a:p>
          <a:p>
            <a:pPr indent="-325816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2187">
                <a:solidFill>
                  <a:schemeClr val="lt2"/>
                </a:solidFill>
              </a:rPr>
              <a:t>Sex</a:t>
            </a:r>
            <a:r>
              <a:rPr lang="en" sz="2187">
                <a:solidFill>
                  <a:schemeClr val="lt1"/>
                </a:solidFill>
              </a:rPr>
              <a:t>: Female or Male</a:t>
            </a:r>
            <a:endParaRPr sz="2187">
              <a:solidFill>
                <a:schemeClr val="lt1"/>
              </a:solidFill>
            </a:endParaRPr>
          </a:p>
          <a:p>
            <a:pPr indent="-325816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2187">
                <a:solidFill>
                  <a:schemeClr val="lt2"/>
                </a:solidFill>
              </a:rPr>
              <a:t>Age</a:t>
            </a:r>
            <a:r>
              <a:rPr lang="en" sz="2187">
                <a:solidFill>
                  <a:schemeClr val="lt1"/>
                </a:solidFill>
              </a:rPr>
              <a:t>: Under 50 years or Above 50 Years</a:t>
            </a:r>
            <a:endParaRPr sz="2187">
              <a:solidFill>
                <a:schemeClr val="lt1"/>
              </a:solidFill>
            </a:endParaRPr>
          </a:p>
          <a:p>
            <a:pPr indent="-325816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2187">
                <a:solidFill>
                  <a:schemeClr val="lt2"/>
                </a:solidFill>
              </a:rPr>
              <a:t>Accent</a:t>
            </a:r>
            <a:r>
              <a:rPr lang="en" sz="2187">
                <a:solidFill>
                  <a:schemeClr val="lt1"/>
                </a:solidFill>
              </a:rPr>
              <a:t>: US or non-US</a:t>
            </a:r>
            <a:endParaRPr sz="2187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388">
                <a:solidFill>
                  <a:schemeClr val="lt1"/>
                </a:solidFill>
              </a:rPr>
              <a:t>Metric: “</a:t>
            </a:r>
            <a:r>
              <a:rPr b="1" lang="en" sz="2388">
                <a:solidFill>
                  <a:schemeClr val="lt2"/>
                </a:solidFill>
              </a:rPr>
              <a:t>offset ratio</a:t>
            </a:r>
            <a:r>
              <a:rPr b="1" lang="en" sz="2388">
                <a:solidFill>
                  <a:schemeClr val="lt1"/>
                </a:solidFill>
              </a:rPr>
              <a:t>”: </a:t>
            </a:r>
            <a:endParaRPr b="1" sz="2388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447">
                <a:solidFill>
                  <a:schemeClr val="lt1"/>
                </a:solidFill>
              </a:rPr>
              <a:t>|</a:t>
            </a:r>
            <a:r>
              <a:rPr lang="en" sz="2388">
                <a:solidFill>
                  <a:schemeClr val="lt1"/>
                </a:solidFill>
              </a:rPr>
              <a:t> 1 - ( # counted ) / ( # actual words) </a:t>
            </a:r>
            <a:r>
              <a:rPr lang="en" sz="3447">
                <a:solidFill>
                  <a:schemeClr val="lt1"/>
                </a:solidFill>
              </a:rPr>
              <a:t>|</a:t>
            </a:r>
            <a:endParaRPr sz="3447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5550275" y="1223300"/>
            <a:ext cx="2748600" cy="1454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6" name="Google Shape;256;p34"/>
          <p:cNvCxnSpPr/>
          <p:nvPr/>
        </p:nvCxnSpPr>
        <p:spPr>
          <a:xfrm>
            <a:off x="6238175" y="159223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p34"/>
          <p:cNvSpPr/>
          <p:nvPr/>
        </p:nvSpPr>
        <p:spPr>
          <a:xfrm>
            <a:off x="6324125" y="152008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4"/>
          <p:cNvSpPr/>
          <p:nvPr/>
        </p:nvSpPr>
        <p:spPr>
          <a:xfrm>
            <a:off x="6671800" y="194003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4"/>
          <p:cNvSpPr/>
          <p:nvPr/>
        </p:nvSpPr>
        <p:spPr>
          <a:xfrm>
            <a:off x="6971825" y="235998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4"/>
          <p:cNvSpPr txBox="1"/>
          <p:nvPr/>
        </p:nvSpPr>
        <p:spPr>
          <a:xfrm>
            <a:off x="6137150" y="1223288"/>
            <a:ext cx="15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minimum silence length</a:t>
            </a:r>
            <a:endParaRPr sz="10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1" name="Google Shape;261;p34"/>
          <p:cNvSpPr txBox="1"/>
          <p:nvPr/>
        </p:nvSpPr>
        <p:spPr>
          <a:xfrm>
            <a:off x="6137150" y="1683938"/>
            <a:ext cx="144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silence threshold</a:t>
            </a:r>
            <a:endParaRPr sz="10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2" name="Google Shape;262;p34"/>
          <p:cNvSpPr txBox="1"/>
          <p:nvPr/>
        </p:nvSpPr>
        <p:spPr>
          <a:xfrm>
            <a:off x="6125450" y="2102938"/>
            <a:ext cx="1652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target audio level </a:t>
            </a:r>
            <a:endParaRPr sz="10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63" name="Google Shape;263;p34"/>
          <p:cNvCxnSpPr/>
          <p:nvPr/>
        </p:nvCxnSpPr>
        <p:spPr>
          <a:xfrm>
            <a:off x="6238175" y="201218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34"/>
          <p:cNvCxnSpPr/>
          <p:nvPr/>
        </p:nvCxnSpPr>
        <p:spPr>
          <a:xfrm>
            <a:off x="6221150" y="245483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5" name="Google Shape;265;p34"/>
          <p:cNvSpPr txBox="1"/>
          <p:nvPr/>
        </p:nvSpPr>
        <p:spPr>
          <a:xfrm>
            <a:off x="7624950" y="1433400"/>
            <a:ext cx="57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16 ms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6" name="Google Shape;266;p34"/>
          <p:cNvSpPr txBox="1"/>
          <p:nvPr/>
        </p:nvSpPr>
        <p:spPr>
          <a:xfrm>
            <a:off x="5747838" y="1452175"/>
            <a:ext cx="57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13 ms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7" name="Google Shape;267;p34"/>
          <p:cNvSpPr txBox="1"/>
          <p:nvPr/>
        </p:nvSpPr>
        <p:spPr>
          <a:xfrm>
            <a:off x="7624950" y="1880138"/>
            <a:ext cx="57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-1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8" name="Google Shape;268;p34"/>
          <p:cNvSpPr txBox="1"/>
          <p:nvPr/>
        </p:nvSpPr>
        <p:spPr>
          <a:xfrm>
            <a:off x="5696702" y="1880138"/>
            <a:ext cx="6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-4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9" name="Google Shape;269;p34"/>
          <p:cNvSpPr txBox="1"/>
          <p:nvPr/>
        </p:nvSpPr>
        <p:spPr>
          <a:xfrm>
            <a:off x="7624950" y="2308125"/>
            <a:ext cx="6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16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5642375" y="2308125"/>
            <a:ext cx="621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13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Predictions with demographic data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6" name="Google Shape;276;p35"/>
          <p:cNvSpPr txBox="1"/>
          <p:nvPr>
            <p:ph idx="1" type="body"/>
          </p:nvPr>
        </p:nvSpPr>
        <p:spPr>
          <a:xfrm>
            <a:off x="338250" y="965925"/>
            <a:ext cx="3431400" cy="5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Validation analysis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77" name="Google Shape;277;p35"/>
          <p:cNvSpPr/>
          <p:nvPr/>
        </p:nvSpPr>
        <p:spPr>
          <a:xfrm>
            <a:off x="2356075" y="1685713"/>
            <a:ext cx="1048500" cy="1955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Proxima Nova"/>
                <a:ea typeface="Proxima Nova"/>
                <a:cs typeface="Proxima Nova"/>
                <a:sym typeface="Proxima Nova"/>
              </a:rPr>
              <a:t>Training </a:t>
            </a:r>
            <a:endParaRPr b="1"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Proxima Nova"/>
                <a:ea typeface="Proxima Nova"/>
                <a:cs typeface="Proxima Nova"/>
                <a:sym typeface="Proxima Nova"/>
              </a:rPr>
              <a:t>set</a:t>
            </a:r>
            <a:endParaRPr b="1"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78" name="Google Shape;278;p35"/>
          <p:cNvCxnSpPr/>
          <p:nvPr/>
        </p:nvCxnSpPr>
        <p:spPr>
          <a:xfrm flipH="1" rot="10800000">
            <a:off x="5451300" y="2359500"/>
            <a:ext cx="597300" cy="4212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9" name="Google Shape;279;p35"/>
          <p:cNvCxnSpPr/>
          <p:nvPr/>
        </p:nvCxnSpPr>
        <p:spPr>
          <a:xfrm>
            <a:off x="5452950" y="2780700"/>
            <a:ext cx="600600" cy="4845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0" name="Google Shape;280;p35"/>
          <p:cNvSpPr/>
          <p:nvPr/>
        </p:nvSpPr>
        <p:spPr>
          <a:xfrm>
            <a:off x="6207100" y="1645775"/>
            <a:ext cx="1048500" cy="153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roxima Nova"/>
                <a:ea typeface="Proxima Nova"/>
                <a:cs typeface="Proxima Nova"/>
                <a:sym typeface="Proxima Nova"/>
              </a:rPr>
              <a:t>Training set</a:t>
            </a:r>
            <a:endParaRPr b="1"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(80%)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1" name="Google Shape;281;p35"/>
          <p:cNvSpPr/>
          <p:nvPr/>
        </p:nvSpPr>
        <p:spPr>
          <a:xfrm>
            <a:off x="6207100" y="3265250"/>
            <a:ext cx="1048500" cy="415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Proxima Nova"/>
                <a:ea typeface="Proxima Nova"/>
                <a:cs typeface="Proxima Nova"/>
                <a:sym typeface="Proxima Nova"/>
              </a:rPr>
              <a:t>Validation set</a:t>
            </a:r>
            <a:endParaRPr b="1"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(20%)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82" name="Google Shape;282;p35"/>
          <p:cNvCxnSpPr/>
          <p:nvPr/>
        </p:nvCxnSpPr>
        <p:spPr>
          <a:xfrm>
            <a:off x="3490750" y="2660813"/>
            <a:ext cx="663900" cy="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" name="Google Shape;283;p35"/>
          <p:cNvSpPr/>
          <p:nvPr/>
        </p:nvSpPr>
        <p:spPr>
          <a:xfrm>
            <a:off x="4250900" y="1725613"/>
            <a:ext cx="1048500" cy="1955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Proxima Nova"/>
                <a:ea typeface="Proxima Nova"/>
                <a:cs typeface="Proxima Nova"/>
                <a:sym typeface="Proxima Nova"/>
              </a:rPr>
              <a:t>Training </a:t>
            </a:r>
            <a:endParaRPr b="1"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Proxima Nova"/>
                <a:ea typeface="Proxima Nova"/>
                <a:cs typeface="Proxima Nova"/>
                <a:sym typeface="Proxima Nova"/>
              </a:rPr>
              <a:t>Set for Group ____</a:t>
            </a:r>
            <a:endParaRPr b="1"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Predictions with Demographic Data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9" name="Google Shape;289;p36"/>
          <p:cNvSpPr txBox="1"/>
          <p:nvPr>
            <p:ph idx="1" type="body"/>
          </p:nvPr>
        </p:nvSpPr>
        <p:spPr>
          <a:xfrm>
            <a:off x="311700" y="1017725"/>
            <a:ext cx="2084100" cy="4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Results</a:t>
            </a: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290" name="Google Shape;290;p36"/>
          <p:cNvGraphicFramePr/>
          <p:nvPr/>
        </p:nvGraphicFramePr>
        <p:xfrm>
          <a:off x="311700" y="13825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{BECB3468-46F2-463B-A54D-D173BB2A88BF}</a:tableStyleId>
              </a:tblPr>
              <a:tblGrid>
                <a:gridCol w="1544700"/>
                <a:gridCol w="1544700"/>
                <a:gridCol w="1544700"/>
              </a:tblGrid>
              <a:tr h="836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Group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Avg. offset ratio for training data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Avg. offset ratio for validation data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Sex: male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.47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.48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Sex: female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.36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.37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Age: under 50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.49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.46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Age:  above 50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.41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.40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Accent: US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.45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.42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Accent: non-US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.47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.47</a:t>
                      </a:r>
                      <a:endParaRPr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1" name="Google Shape;291;p36"/>
          <p:cNvSpPr txBox="1"/>
          <p:nvPr/>
        </p:nvSpPr>
        <p:spPr>
          <a:xfrm>
            <a:off x="5143525" y="1024475"/>
            <a:ext cx="382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Conclusion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2" name="Google Shape;292;p36"/>
          <p:cNvSpPr txBox="1"/>
          <p:nvPr/>
        </p:nvSpPr>
        <p:spPr>
          <a:xfrm>
            <a:off x="5143525" y="1382575"/>
            <a:ext cx="38229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This approach was not optimal. 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It recommended the same set of parameters for all groups: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3" name="Google Shape;293;p36"/>
          <p:cNvSpPr/>
          <p:nvPr/>
        </p:nvSpPr>
        <p:spPr>
          <a:xfrm>
            <a:off x="5680675" y="2571750"/>
            <a:ext cx="2748600" cy="1454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4" name="Google Shape;294;p36"/>
          <p:cNvCxnSpPr/>
          <p:nvPr/>
        </p:nvCxnSpPr>
        <p:spPr>
          <a:xfrm>
            <a:off x="6368575" y="294068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5" name="Google Shape;295;p36"/>
          <p:cNvSpPr/>
          <p:nvPr/>
        </p:nvSpPr>
        <p:spPr>
          <a:xfrm>
            <a:off x="6368575" y="2865475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6"/>
          <p:cNvSpPr/>
          <p:nvPr/>
        </p:nvSpPr>
        <p:spPr>
          <a:xfrm>
            <a:off x="7651675" y="329983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6"/>
          <p:cNvSpPr/>
          <p:nvPr/>
        </p:nvSpPr>
        <p:spPr>
          <a:xfrm>
            <a:off x="6351550" y="3731138"/>
            <a:ext cx="89700" cy="149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6"/>
          <p:cNvSpPr txBox="1"/>
          <p:nvPr/>
        </p:nvSpPr>
        <p:spPr>
          <a:xfrm>
            <a:off x="6267550" y="2571738"/>
            <a:ext cx="15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minimum silence length</a:t>
            </a:r>
            <a:endParaRPr sz="10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9" name="Google Shape;299;p36"/>
          <p:cNvSpPr txBox="1"/>
          <p:nvPr/>
        </p:nvSpPr>
        <p:spPr>
          <a:xfrm>
            <a:off x="6267550" y="3032388"/>
            <a:ext cx="144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silence threshold</a:t>
            </a:r>
            <a:endParaRPr sz="10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0" name="Google Shape;300;p36"/>
          <p:cNvSpPr txBox="1"/>
          <p:nvPr/>
        </p:nvSpPr>
        <p:spPr>
          <a:xfrm>
            <a:off x="6255850" y="3451388"/>
            <a:ext cx="1652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target audio level </a:t>
            </a:r>
            <a:endParaRPr sz="10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01" name="Google Shape;301;p36"/>
          <p:cNvCxnSpPr/>
          <p:nvPr/>
        </p:nvCxnSpPr>
        <p:spPr>
          <a:xfrm>
            <a:off x="6368575" y="336063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6"/>
          <p:cNvCxnSpPr/>
          <p:nvPr/>
        </p:nvCxnSpPr>
        <p:spPr>
          <a:xfrm>
            <a:off x="6351550" y="3803288"/>
            <a:ext cx="1372800" cy="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36"/>
          <p:cNvSpPr txBox="1"/>
          <p:nvPr/>
        </p:nvSpPr>
        <p:spPr>
          <a:xfrm>
            <a:off x="7755350" y="2781850"/>
            <a:ext cx="57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16 ms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4" name="Google Shape;304;p36"/>
          <p:cNvSpPr txBox="1"/>
          <p:nvPr/>
        </p:nvSpPr>
        <p:spPr>
          <a:xfrm>
            <a:off x="5878238" y="2800625"/>
            <a:ext cx="57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13 ms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5" name="Google Shape;305;p36"/>
          <p:cNvSpPr txBox="1"/>
          <p:nvPr/>
        </p:nvSpPr>
        <p:spPr>
          <a:xfrm>
            <a:off x="7755350" y="3228588"/>
            <a:ext cx="570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-1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6" name="Google Shape;306;p36"/>
          <p:cNvSpPr txBox="1"/>
          <p:nvPr/>
        </p:nvSpPr>
        <p:spPr>
          <a:xfrm>
            <a:off x="5827102" y="3228588"/>
            <a:ext cx="6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-4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7" name="Google Shape;307;p36"/>
          <p:cNvSpPr txBox="1"/>
          <p:nvPr/>
        </p:nvSpPr>
        <p:spPr>
          <a:xfrm>
            <a:off x="7755350" y="3656575"/>
            <a:ext cx="6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16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8" name="Google Shape;308;p36"/>
          <p:cNvSpPr txBox="1"/>
          <p:nvPr/>
        </p:nvSpPr>
        <p:spPr>
          <a:xfrm>
            <a:off x="5772775" y="3656575"/>
            <a:ext cx="621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2"/>
                </a:solidFill>
                <a:latin typeface="Proxima Nova"/>
                <a:ea typeface="Proxima Nova"/>
                <a:cs typeface="Proxima Nova"/>
                <a:sym typeface="Proxima Nova"/>
              </a:rPr>
              <a:t>13 dBFS</a:t>
            </a:r>
            <a:endParaRPr sz="900">
              <a:solidFill>
                <a:schemeClr val="accen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/>
          <p:nvPr>
            <p:ph type="title"/>
          </p:nvPr>
        </p:nvSpPr>
        <p:spPr>
          <a:xfrm>
            <a:off x="-141875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</a:rPr>
              <a:t>- RESULTS -</a:t>
            </a:r>
            <a:endParaRPr b="1" sz="4800">
              <a:solidFill>
                <a:schemeClr val="lt1"/>
              </a:solidFill>
            </a:endParaRPr>
          </a:p>
        </p:txBody>
      </p:sp>
      <p:sp>
        <p:nvSpPr>
          <p:cNvPr id="314" name="Google Shape;314;p37"/>
          <p:cNvSpPr txBox="1"/>
          <p:nvPr/>
        </p:nvSpPr>
        <p:spPr>
          <a:xfrm>
            <a:off x="2458925" y="2933200"/>
            <a:ext cx="397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</a:t>
            </a:r>
            <a:r>
              <a:rPr i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without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demographic data)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8"/>
          <p:cNvSpPr/>
          <p:nvPr/>
        </p:nvSpPr>
        <p:spPr>
          <a:xfrm>
            <a:off x="1845800" y="2243412"/>
            <a:ext cx="5452404" cy="6566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Arial"/>
              </a:rPr>
              <a:t>ACCURACY</a:t>
            </a:r>
          </a:p>
        </p:txBody>
      </p:sp>
      <p:sp>
        <p:nvSpPr>
          <p:cNvPr id="320" name="Google Shape;320;p38"/>
          <p:cNvSpPr/>
          <p:nvPr/>
        </p:nvSpPr>
        <p:spPr>
          <a:xfrm rot="-733240">
            <a:off x="383292" y="1283508"/>
            <a:ext cx="3299394" cy="102960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B8FFDA"/>
                    </a:gs>
                    <a:gs pos="100000">
                      <a:srgbClr val="3C6F54"/>
                    </a:gs>
                  </a:gsLst>
                  <a:lin ang="5400012" scaled="0"/>
                </a:gradFill>
                <a:latin typeface="Arial"/>
              </a:rPr>
              <a:t>DOUBLED</a:t>
            </a:r>
          </a:p>
        </p:txBody>
      </p:sp>
      <p:pic>
        <p:nvPicPr>
          <p:cNvPr id="321" name="Google Shape;32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3755648"/>
            <a:ext cx="4085625" cy="123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8"/>
          <p:cNvSpPr txBox="1"/>
          <p:nvPr/>
        </p:nvSpPr>
        <p:spPr>
          <a:xfrm>
            <a:off x="7236675" y="2004150"/>
            <a:ext cx="768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*</a:t>
            </a:r>
            <a:endParaRPr b="1" sz="30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3" name="Google Shape;323;p38"/>
          <p:cNvSpPr txBox="1"/>
          <p:nvPr/>
        </p:nvSpPr>
        <p:spPr>
          <a:xfrm>
            <a:off x="76200" y="3470325"/>
            <a:ext cx="768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*</a:t>
            </a:r>
            <a:endParaRPr b="1" sz="30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325" y="1017725"/>
            <a:ext cx="7553351" cy="382952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9"/>
          <p:cNvSpPr txBox="1"/>
          <p:nvPr/>
        </p:nvSpPr>
        <p:spPr>
          <a:xfrm>
            <a:off x="5640475" y="617525"/>
            <a:ext cx="133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  <a:latin typeface="Proxima Nova"/>
                <a:ea typeface="Proxima Nova"/>
                <a:cs typeface="Proxima Nova"/>
                <a:sym typeface="Proxima Nova"/>
              </a:rPr>
              <a:t>(one analyzer)</a:t>
            </a:r>
            <a:endParaRPr>
              <a:solidFill>
                <a:srgbClr val="EA999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0" name="Google Shape;330;p39"/>
          <p:cNvSpPr txBox="1"/>
          <p:nvPr/>
        </p:nvSpPr>
        <p:spPr>
          <a:xfrm>
            <a:off x="6846500" y="617525"/>
            <a:ext cx="1714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  <a:latin typeface="Proxima Nova"/>
                <a:ea typeface="Proxima Nova"/>
                <a:cs typeface="Proxima Nova"/>
                <a:sym typeface="Proxima Nova"/>
              </a:rPr>
              <a:t>(many analyzers)</a:t>
            </a:r>
            <a:endParaRPr>
              <a:solidFill>
                <a:srgbClr val="B6D7A8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1" name="Google Shape;331;p39"/>
          <p:cNvSpPr/>
          <p:nvPr/>
        </p:nvSpPr>
        <p:spPr>
          <a:xfrm rot="1356662">
            <a:off x="8194430" y="1561575"/>
            <a:ext cx="449446" cy="449446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0"/>
          <p:cNvSpPr/>
          <p:nvPr/>
        </p:nvSpPr>
        <p:spPr>
          <a:xfrm rot="832443">
            <a:off x="6574460" y="591992"/>
            <a:ext cx="1182293" cy="48487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A9999">
              <a:alpha val="47190"/>
            </a:srgbClr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0"/>
          <p:cNvSpPr/>
          <p:nvPr/>
        </p:nvSpPr>
        <p:spPr>
          <a:xfrm rot="832443">
            <a:off x="6466735" y="2127817"/>
            <a:ext cx="1182293" cy="48487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B6D7A8">
              <a:alpha val="494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0"/>
          <p:cNvSpPr txBox="1"/>
          <p:nvPr/>
        </p:nvSpPr>
        <p:spPr>
          <a:xfrm>
            <a:off x="6389775" y="215500"/>
            <a:ext cx="133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(one analyzer)</a:t>
            </a:r>
            <a:endParaRPr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0" name="Google Shape;340;p40"/>
          <p:cNvSpPr txBox="1"/>
          <p:nvPr/>
        </p:nvSpPr>
        <p:spPr>
          <a:xfrm>
            <a:off x="5924200" y="1646225"/>
            <a:ext cx="1714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(many analyzers)</a:t>
            </a:r>
            <a:endParaRPr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1"/>
          <p:cNvSpPr txBox="1"/>
          <p:nvPr/>
        </p:nvSpPr>
        <p:spPr>
          <a:xfrm>
            <a:off x="697925" y="722100"/>
            <a:ext cx="7035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With   </a:t>
            </a: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LINEAR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and 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MULTIPLE LINEAR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REGRESSION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/>
          <p:nvPr/>
        </p:nvSpPr>
        <p:spPr>
          <a:xfrm>
            <a:off x="636325" y="51300"/>
            <a:ext cx="3932100" cy="4881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1" name="Google Shape;351;p42"/>
          <p:cNvGrpSpPr/>
          <p:nvPr/>
        </p:nvGrpSpPr>
        <p:grpSpPr>
          <a:xfrm>
            <a:off x="4931215" y="-46"/>
            <a:ext cx="3613761" cy="2513792"/>
            <a:chOff x="4999641" y="953025"/>
            <a:chExt cx="3762375" cy="2651400"/>
          </a:xfrm>
        </p:grpSpPr>
        <p:sp>
          <p:nvSpPr>
            <p:cNvPr id="352" name="Google Shape;352;p42"/>
            <p:cNvSpPr/>
            <p:nvPr/>
          </p:nvSpPr>
          <p:spPr>
            <a:xfrm>
              <a:off x="4999675" y="953025"/>
              <a:ext cx="3762300" cy="26514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53" name="Google Shape;35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99641" y="978563"/>
              <a:ext cx="3762375" cy="26003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4" name="Google Shape;35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055" y="2419350"/>
            <a:ext cx="3780370" cy="251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1650" y="51300"/>
            <a:ext cx="3513875" cy="23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2" title="download.wav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49225" y="2837925"/>
            <a:ext cx="1392875" cy="139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46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44"/>
          <p:cNvPicPr preferRelativeResize="0"/>
          <p:nvPr/>
        </p:nvPicPr>
        <p:blipFill rotWithShape="1">
          <a:blip r:embed="rId3">
            <a:alphaModFix/>
          </a:blip>
          <a:srcRect b="6885" l="10189" r="17183" t="1036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7485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SUCCESSES!                        … and limitations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82" name="Google Shape;382;p47"/>
          <p:cNvSpPr txBox="1"/>
          <p:nvPr>
            <p:ph idx="1" type="body"/>
          </p:nvPr>
        </p:nvSpPr>
        <p:spPr>
          <a:xfrm>
            <a:off x="311700" y="1152475"/>
            <a:ext cx="4158000" cy="35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b="1" lang="en" sz="1700">
                <a:solidFill>
                  <a:schemeClr val="lt1"/>
                </a:solidFill>
              </a:rPr>
              <a:t>Identified most relevant audio features for predicting word count</a:t>
            </a:r>
            <a:endParaRPr b="1" sz="170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b="1" lang="en" sz="1700">
                <a:solidFill>
                  <a:schemeClr val="lt1"/>
                </a:solidFill>
              </a:rPr>
              <a:t>2 models: predicting based on audio features and demographic information</a:t>
            </a:r>
            <a:endParaRPr b="1" sz="17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383" name="Google Shape;383;p4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lt1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b="1" lang="en" sz="1500">
                <a:solidFill>
                  <a:schemeClr val="lt1"/>
                </a:solidFill>
              </a:rPr>
              <a:t>Same counting function recommended based on demographic information</a:t>
            </a:r>
            <a:endParaRPr b="1" sz="1500">
              <a:solidFill>
                <a:schemeClr val="lt1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b="1" lang="en" sz="1500">
                <a:solidFill>
                  <a:schemeClr val="lt1"/>
                </a:solidFill>
              </a:rPr>
              <a:t>Combine models: use audio features to predict demographic information</a:t>
            </a:r>
            <a:endParaRPr b="1" sz="1500">
              <a:solidFill>
                <a:schemeClr val="lt1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b="1" lang="en" sz="1500">
                <a:solidFill>
                  <a:schemeClr val="lt1"/>
                </a:solidFill>
              </a:rPr>
              <a:t>Fine-tune counting functions</a:t>
            </a:r>
            <a:endParaRPr b="1" sz="1500">
              <a:solidFill>
                <a:schemeClr val="lt1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b="1" lang="en" sz="1500">
                <a:solidFill>
                  <a:schemeClr val="lt1"/>
                </a:solidFill>
              </a:rPr>
              <a:t>Training on a larger data set</a:t>
            </a:r>
            <a:endParaRPr b="1" sz="1500">
              <a:solidFill>
                <a:schemeClr val="lt1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b="1" lang="en" sz="1500">
                <a:solidFill>
                  <a:schemeClr val="lt1"/>
                </a:solidFill>
              </a:rPr>
              <a:t>Use algorithms on test set</a:t>
            </a:r>
            <a:endParaRPr b="1"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/>
          <p:nvPr>
            <p:ph type="title"/>
          </p:nvPr>
        </p:nvSpPr>
        <p:spPr>
          <a:xfrm>
            <a:off x="159200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Char char="-"/>
            </a:pPr>
            <a:r>
              <a:rPr b="1" lang="en" sz="4800">
                <a:solidFill>
                  <a:schemeClr val="lt1"/>
                </a:solidFill>
              </a:rPr>
              <a:t>IMPLICATIONS -</a:t>
            </a:r>
            <a:endParaRPr b="1" sz="4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682014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9"/>
          <p:cNvSpPr txBox="1"/>
          <p:nvPr/>
        </p:nvSpPr>
        <p:spPr>
          <a:xfrm>
            <a:off x="541000" y="389150"/>
            <a:ext cx="49077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BETTER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records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r>
              <a:rPr lang="en" sz="3000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for </a:t>
            </a:r>
            <a:endParaRPr sz="3000">
              <a:solidFill>
                <a:srgbClr val="EFEFE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BETTER</a:t>
            </a:r>
            <a:r>
              <a:rPr lang="en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growth</a:t>
            </a:r>
            <a:endParaRPr sz="3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50"/>
          <p:cNvPicPr preferRelativeResize="0"/>
          <p:nvPr/>
        </p:nvPicPr>
        <p:blipFill rotWithShape="1">
          <a:blip r:embed="rId3">
            <a:alphaModFix/>
          </a:blip>
          <a:srcRect b="0" l="3642" r="0" t="16499"/>
          <a:stretch/>
        </p:blipFill>
        <p:spPr>
          <a:xfrm>
            <a:off x="58500" y="1133150"/>
            <a:ext cx="4513500" cy="3911199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50"/>
          <p:cNvSpPr txBox="1"/>
          <p:nvPr/>
        </p:nvSpPr>
        <p:spPr>
          <a:xfrm>
            <a:off x="4572000" y="1133150"/>
            <a:ext cx="38547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roxima Nova"/>
              <a:buChar char="●"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EARLY TALK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sparks  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brain development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roxima Nova"/>
              <a:buChar char="●"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CLOSE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the </a:t>
            </a: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literacy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gap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roxima Nova"/>
              <a:buChar char="●"/>
            </a:pP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PREPARE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children for a </a:t>
            </a:r>
            <a:r>
              <a:rPr b="1"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successful life</a:t>
            </a:r>
            <a:endParaRPr b="1"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