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DFED085-15BC-4879-AC1B-A833F7BB0152}">
  <a:tblStyle styleId="{3DFED085-15BC-4879-AC1B-A833F7BB015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4" Type="http://schemas.openxmlformats.org/officeDocument/2006/relationships/slide" Target="slides/slide8.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JH Script: According to the Humane Society, approximately 3 million dogs enter Animal Shelters each year, with around 2 million being adopted. Many of those who help these shelter’s function are volunteers who are overwhelmed with a constant stream of dog intakes and outcomes - in other words - movement. How can these shelter workers best anticipate day-to-day movement of dogs in order to best allocate limited resources? My name is John P. Harden, and along with my teammates Angela </a:t>
            </a:r>
            <a:r>
              <a:rPr lang="en" sz="1700"/>
              <a:t>Kubena</a:t>
            </a:r>
            <a:r>
              <a:rPr lang="en" sz="1700"/>
              <a:t>, Jun Bo Lau, Claire Merriman, and Robert Young - we will tell you how we used Machine Learning to predict movement within animal shelters. (~est 30 seconds)</a:t>
            </a:r>
            <a:endParaRPr sz="17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0dd8549f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0dd8549f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50">
                <a:solidFill>
                  <a:schemeClr val="dk1"/>
                </a:solidFill>
              </a:rPr>
              <a:t>JH Script: More specifically we asked, if we could build a predictive ML model of total intakes and outcomes using macro-level features. If we could accurately model and predict movement, then animal shelters would have paw up in allocating resources and </a:t>
            </a:r>
            <a:r>
              <a:rPr lang="en" sz="1850">
                <a:solidFill>
                  <a:schemeClr val="dk1"/>
                </a:solidFill>
              </a:rPr>
              <a:t>planning</a:t>
            </a:r>
            <a:r>
              <a:rPr lang="en" sz="1850">
                <a:solidFill>
                  <a:schemeClr val="dk1"/>
                </a:solidFill>
              </a:rPr>
              <a:t> strategically. First, Robert will discuss the limits of national data. Then, Claire and Jun Bo</a:t>
            </a:r>
            <a:r>
              <a:rPr lang="en" sz="1800">
                <a:solidFill>
                  <a:srgbClr val="595959"/>
                </a:solidFill>
              </a:rPr>
              <a:t> will tell you about our success using Time Series analysis to predict shelter movement, and finally Angela will conclude by discussing opportunities and future directions </a:t>
            </a:r>
            <a:r>
              <a:rPr lang="en" sz="1850">
                <a:solidFill>
                  <a:schemeClr val="dk1"/>
                </a:solidFill>
              </a:rPr>
              <a:t>(~est 25 seconds)</a:t>
            </a:r>
            <a:endParaRPr sz="18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e172eb4a8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e172eb4a8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RY Script</a:t>
            </a:r>
            <a:r>
              <a:rPr lang="en"/>
              <a:t>:</a:t>
            </a:r>
            <a:r>
              <a:rPr lang="en" sz="1900"/>
              <a:t> </a:t>
            </a:r>
            <a:endParaRPr sz="1900"/>
          </a:p>
          <a:p>
            <a:pPr indent="0" lvl="0" marL="0" rtl="0" algn="l">
              <a:spcBef>
                <a:spcPts val="0"/>
              </a:spcBef>
              <a:spcAft>
                <a:spcPts val="0"/>
              </a:spcAft>
              <a:buNone/>
            </a:pPr>
            <a:r>
              <a:rPr lang="en" sz="1900"/>
              <a:t>When we initially searched for data, we </a:t>
            </a:r>
            <a:r>
              <a:rPr lang="en" sz="1900"/>
              <a:t>found</a:t>
            </a:r>
            <a:r>
              <a:rPr lang="en" sz="1900"/>
              <a:t> a standardized national database run by “Shelter Animals Count” founded by organizations including The Humane Society and the ASPCA. </a:t>
            </a:r>
            <a:endParaRPr sz="1900"/>
          </a:p>
          <a:p>
            <a:pPr indent="0" lvl="0" marL="0" rtl="0" algn="l">
              <a:spcBef>
                <a:spcPts val="0"/>
              </a:spcBef>
              <a:spcAft>
                <a:spcPts val="0"/>
              </a:spcAft>
              <a:buNone/>
            </a:pPr>
            <a:r>
              <a:rPr lang="en" sz="1900"/>
              <a:t>Despite being well organized and including a lot of data - only 3 years of aggregate data are available as a preview, one must pay $500 for access to </a:t>
            </a:r>
            <a:r>
              <a:rPr lang="en" sz="1900"/>
              <a:t>the</a:t>
            </a:r>
            <a:r>
              <a:rPr lang="en" sz="1900"/>
              <a:t> complete dataset, and it takes 2-3 weeks to </a:t>
            </a:r>
            <a:r>
              <a:rPr lang="en" sz="1900"/>
              <a:t>receive</a:t>
            </a:r>
            <a:r>
              <a:rPr lang="en" sz="1900"/>
              <a:t> the data. </a:t>
            </a:r>
            <a:endParaRPr sz="1900"/>
          </a:p>
          <a:p>
            <a:pPr indent="0" lvl="0" marL="0" rtl="0" algn="l">
              <a:spcBef>
                <a:spcPts val="0"/>
              </a:spcBef>
              <a:spcAft>
                <a:spcPts val="0"/>
              </a:spcAft>
              <a:buNone/>
            </a:pPr>
            <a:r>
              <a:rPr lang="en" sz="1900"/>
              <a:t>This data was still useful in looking over important features including the </a:t>
            </a:r>
            <a:r>
              <a:rPr lang="en" sz="1900"/>
              <a:t>multiple</a:t>
            </a:r>
            <a:r>
              <a:rPr lang="en" sz="1900"/>
              <a:t> modes for intake (bringing an </a:t>
            </a:r>
            <a:r>
              <a:rPr lang="en" sz="1900"/>
              <a:t>animal</a:t>
            </a:r>
            <a:r>
              <a:rPr lang="en" sz="1900"/>
              <a:t> into the shelter) and outcome (how the animal left).*</a:t>
            </a:r>
            <a:endParaRPr sz="1900"/>
          </a:p>
          <a:p>
            <a:pPr indent="0" lvl="0" marL="0" rtl="0" algn="l">
              <a:spcBef>
                <a:spcPts val="0"/>
              </a:spcBef>
              <a:spcAft>
                <a:spcPts val="0"/>
              </a:spcAft>
              <a:buNone/>
            </a:pPr>
            <a:r>
              <a:rPr lang="en" sz="1900"/>
              <a:t>Given a short </a:t>
            </a:r>
            <a:r>
              <a:rPr lang="en" sz="1900"/>
              <a:t>turnaround</a:t>
            </a:r>
            <a:r>
              <a:rPr lang="en" sz="1900"/>
              <a:t> time, we used this as a jump-off point to locate cost-free </a:t>
            </a:r>
            <a:r>
              <a:rPr lang="en" sz="1900"/>
              <a:t>publicly</a:t>
            </a:r>
            <a:r>
              <a:rPr lang="en" sz="1900"/>
              <a:t> available datasets from two states with the highest numbers of annual movement as presented here: TX and CA. </a:t>
            </a:r>
            <a:endParaRPr sz="1900"/>
          </a:p>
          <a:p>
            <a:pPr indent="0" lvl="0" marL="0" rtl="0" algn="l">
              <a:spcBef>
                <a:spcPts val="0"/>
              </a:spcBef>
              <a:spcAft>
                <a:spcPts val="0"/>
              </a:spcAft>
              <a:buClr>
                <a:schemeClr val="dk1"/>
              </a:buClr>
              <a:buSzPts val="1100"/>
              <a:buFont typeface="Arial"/>
              <a:buNone/>
            </a:pPr>
            <a:r>
              <a:t/>
            </a:r>
            <a:endParaRPr sz="1800">
              <a:solidFill>
                <a:srgbClr val="595959"/>
              </a:solidFill>
            </a:endParaRPr>
          </a:p>
          <a:p>
            <a:pPr indent="0" lvl="0" marL="0" rtl="0" algn="l">
              <a:spcBef>
                <a:spcPts val="0"/>
              </a:spcBef>
              <a:spcAft>
                <a:spcPts val="0"/>
              </a:spcAft>
              <a:buClr>
                <a:schemeClr val="dk1"/>
              </a:buClr>
              <a:buSzPts val="1100"/>
              <a:buFont typeface="Arial"/>
              <a:buNone/>
            </a:pPr>
            <a:r>
              <a:rPr lang="en" sz="1800">
                <a:solidFill>
                  <a:srgbClr val="595959"/>
                </a:solidFill>
              </a:rPr>
              <a:t>(~ 33 secs)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e180d0535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e180d0535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the time series analysis, we looked at the total intakes and outcomes for Sonama County, CA and Austin, TX from 2014-2024.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use various baseline models such as naive forecast, linear regression. In particular, this slide contains a plot of the 90-day rolling average model similar to the year-over-year monthly averages we found in some shelter analyses, along with the total intakes for both Austin and Sonoma. In both data sets we can see a dip in March 2020, and the rolling average also allows us to see the lack of expected seasonality.</a:t>
            </a:r>
            <a:endParaRPr sz="1800">
              <a:solidFill>
                <a:srgbClr val="595959"/>
              </a:solidFill>
            </a:endParaRPr>
          </a:p>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None/>
            </a:pPr>
            <a:r>
              <a:t/>
            </a:r>
            <a:endParaRPr sz="1800">
              <a:solidFill>
                <a:srgbClr val="595959"/>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e1965521b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e1965521b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the 2023 30-day rolling average for total intakes as a prediction for the 2024 numbers. Due to the highly variable data, and the small numbers, especially in Sonoma County, the rolling average is still highly variable. We still believe this could be a helpful model for shelter workers, in addition to our other models.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0dd8549fd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0dd8549fd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We consider (S)ARIMA to model our time series data</a:t>
            </a:r>
            <a:r>
              <a:rPr lang="en" sz="1800"/>
              <a:t>. Our choice of hyperparameters were informed by ACF plots, unit root test, periodogram, and Augmented Dickey-Fuller test. Finally, we obtain our parameters using a grid search via auto_arima.</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(19 seconds)</a:t>
            </a:r>
            <a:endParaRPr sz="18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0dd8549fd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0dd8549fd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All of the models achieved at least 85% accuracy, with the</a:t>
            </a:r>
            <a:r>
              <a:rPr lang="en" sz="1800">
                <a:solidFill>
                  <a:schemeClr val="dk1"/>
                </a:solidFill>
              </a:rPr>
              <a:t> baseline models sometimes having better performances than ARIMA. For example, a linear regression forecast is the most accurate for day-to-day prediction. Note that ARIMA and rolling averages model are able to capture the effect of COVID-19 and in order to predict outlier events in the future, it might be helpful to use tools from extreme value analysis.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(28 seconds)</a:t>
            </a:r>
            <a:endParaRPr sz="18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0dd8549fd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0dd8549fd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We were able to successfully leverage Machine Learning to </a:t>
            </a:r>
            <a:r>
              <a:rPr lang="en" sz="1700"/>
              <a:t>predict</a:t>
            </a:r>
            <a:r>
              <a:rPr lang="en" sz="1700"/>
              <a:t> Shelter movement </a:t>
            </a:r>
            <a:r>
              <a:rPr lang="en" sz="1700"/>
              <a:t>with</a:t>
            </a:r>
            <a:r>
              <a:rPr lang="en" sz="1700"/>
              <a:t> high accuracy. </a:t>
            </a:r>
            <a:endParaRPr sz="1700"/>
          </a:p>
          <a:p>
            <a:pPr indent="-336550" lvl="0" marL="457200" rtl="0" algn="l">
              <a:spcBef>
                <a:spcPts val="0"/>
              </a:spcBef>
              <a:spcAft>
                <a:spcPts val="0"/>
              </a:spcAft>
              <a:buSzPts val="1700"/>
              <a:buChar char="●"/>
            </a:pPr>
            <a:r>
              <a:rPr lang="en" sz="1700"/>
              <a:t>But t</a:t>
            </a:r>
            <a:r>
              <a:rPr lang="en" sz="1700"/>
              <a:t>here</a:t>
            </a:r>
            <a:r>
              <a:rPr lang="en" sz="1700"/>
              <a:t> are definitely opportunities for future research. </a:t>
            </a:r>
            <a:endParaRPr sz="1700"/>
          </a:p>
          <a:p>
            <a:pPr indent="-336550" lvl="1" marL="914400" rtl="0" algn="l">
              <a:spcBef>
                <a:spcPts val="0"/>
              </a:spcBef>
              <a:spcAft>
                <a:spcPts val="0"/>
              </a:spcAft>
              <a:buSzPts val="1700"/>
              <a:buChar char="○"/>
            </a:pPr>
            <a:r>
              <a:rPr lang="en" sz="1700"/>
              <a:t>First, even though we were expecting seasonality, we didn't find it.  </a:t>
            </a:r>
            <a:endParaRPr sz="1700"/>
          </a:p>
          <a:p>
            <a:pPr indent="-336550" lvl="1" marL="914400" rtl="0" algn="l">
              <a:spcBef>
                <a:spcPts val="0"/>
              </a:spcBef>
              <a:spcAft>
                <a:spcPts val="0"/>
              </a:spcAft>
              <a:buSzPts val="1700"/>
              <a:buChar char="○"/>
            </a:pPr>
            <a:r>
              <a:rPr lang="en" sz="1700"/>
              <a:t>The scale of the data was also quite small, especially in Sonoma County, CA. </a:t>
            </a:r>
            <a:endParaRPr sz="1700"/>
          </a:p>
          <a:p>
            <a:pPr indent="-336550" lvl="1" marL="914400" rtl="0" algn="l">
              <a:spcBef>
                <a:spcPts val="0"/>
              </a:spcBef>
              <a:spcAft>
                <a:spcPts val="0"/>
              </a:spcAft>
              <a:buSzPts val="1700"/>
              <a:buChar char="○"/>
            </a:pPr>
            <a:r>
              <a:rPr lang="en" sz="1700"/>
              <a:t>If animal </a:t>
            </a:r>
            <a:r>
              <a:rPr lang="en" sz="1700"/>
              <a:t>shelters</a:t>
            </a:r>
            <a:r>
              <a:rPr lang="en" sz="1700"/>
              <a:t> could agree on a national standard for tracking data, this would be beneficial for </a:t>
            </a:r>
            <a:br>
              <a:rPr lang="en" sz="1700"/>
            </a:br>
            <a:r>
              <a:rPr lang="en" sz="1700"/>
              <a:t>analysis, shelter resource management, </a:t>
            </a:r>
            <a:br>
              <a:rPr lang="en" sz="1700"/>
            </a:br>
            <a:r>
              <a:rPr lang="en" sz="1700"/>
              <a:t>	and inter-state communications regarding transfers. </a:t>
            </a:r>
            <a:endParaRPr sz="1700"/>
          </a:p>
          <a:p>
            <a:pPr indent="-336550" lvl="1" marL="914400" rtl="0" algn="l">
              <a:spcBef>
                <a:spcPts val="0"/>
              </a:spcBef>
              <a:spcAft>
                <a:spcPts val="0"/>
              </a:spcAft>
              <a:buSzPts val="1700"/>
              <a:buChar char="○"/>
            </a:pPr>
            <a:r>
              <a:rPr lang="en" sz="1700"/>
              <a:t>Our group was able to make additional progress using Random Forests and shelter-level features to predict whether a dog will be adopted. </a:t>
            </a:r>
            <a:endParaRPr sz="1700"/>
          </a:p>
          <a:p>
            <a:pPr indent="-336550" lvl="2" marL="1371600" rtl="0" algn="l">
              <a:spcBef>
                <a:spcPts val="0"/>
              </a:spcBef>
              <a:spcAft>
                <a:spcPts val="0"/>
              </a:spcAft>
              <a:buSzPts val="1700"/>
              <a:buChar char="■"/>
            </a:pPr>
            <a:r>
              <a:rPr lang="en" sz="1700"/>
              <a:t>Future research could continue to leverage those approaches. </a:t>
            </a:r>
            <a:endParaRPr sz="1700"/>
          </a:p>
          <a:p>
            <a:pPr indent="-336550" lvl="2" marL="1371600" rtl="0" algn="l">
              <a:spcBef>
                <a:spcPts val="0"/>
              </a:spcBef>
              <a:spcAft>
                <a:spcPts val="0"/>
              </a:spcAft>
              <a:buSzPts val="1700"/>
              <a:buChar char="■"/>
            </a:pPr>
            <a:r>
              <a:rPr lang="en" sz="1700"/>
              <a:t>Future research could also use deep learning and national data to model state transfers.</a:t>
            </a:r>
            <a:endParaRPr sz="1700"/>
          </a:p>
          <a:p>
            <a:pPr indent="-336550" lvl="2" marL="1371600" rtl="0" algn="l">
              <a:spcBef>
                <a:spcPts val="0"/>
              </a:spcBef>
              <a:spcAft>
                <a:spcPts val="0"/>
              </a:spcAft>
              <a:buSzPts val="1700"/>
              <a:buChar char="■"/>
            </a:pPr>
            <a:r>
              <a:rPr lang="en" sz="1700"/>
              <a:t>Finally, we restricted our analysis to dogs. What about cats?</a:t>
            </a:r>
            <a:endParaRPr sz="1700"/>
          </a:p>
          <a:p>
            <a:pPr indent="-336550" lvl="1" marL="914400" rtl="0" algn="l">
              <a:spcBef>
                <a:spcPts val="0"/>
              </a:spcBef>
              <a:spcAft>
                <a:spcPts val="0"/>
              </a:spcAft>
              <a:buSzPts val="1700"/>
              <a:buChar char="○"/>
            </a:pPr>
            <a:r>
              <a:rPr lang="en" sz="1700"/>
              <a:t>For additional information, check out our github.</a:t>
            </a:r>
            <a:endParaRPr sz="1700"/>
          </a:p>
          <a:p>
            <a:pPr indent="-336550" lvl="1" marL="914400" rtl="0" algn="l">
              <a:spcBef>
                <a:spcPts val="0"/>
              </a:spcBef>
              <a:spcAft>
                <a:spcPts val="0"/>
              </a:spcAft>
              <a:buSzPts val="1700"/>
              <a:buChar char="○"/>
            </a:pPr>
            <a:r>
              <a:rPr lang="en" sz="1700"/>
              <a:t>Thank you for your time.</a:t>
            </a:r>
            <a:endParaRPr sz="1700"/>
          </a:p>
          <a:p>
            <a:pPr indent="0" lvl="0" marL="0" rtl="0" algn="l">
              <a:lnSpc>
                <a:spcPct val="115000"/>
              </a:lnSpc>
              <a:spcBef>
                <a:spcPts val="0"/>
              </a:spcBef>
              <a:spcAft>
                <a:spcPts val="120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22.jpg"/><Relationship Id="rId13" Type="http://schemas.openxmlformats.org/officeDocument/2006/relationships/image" Target="../media/image23.jpg"/><Relationship Id="rId12"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11.jpg"/><Relationship Id="rId15" Type="http://schemas.openxmlformats.org/officeDocument/2006/relationships/image" Target="../media/image24.jpg"/><Relationship Id="rId14" Type="http://schemas.openxmlformats.org/officeDocument/2006/relationships/image" Target="../media/image25.jp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3.jp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0" y="1198675"/>
            <a:ext cx="9144000" cy="121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Doggy Doggy What Now?</a:t>
            </a:r>
            <a:endParaRPr sz="3580"/>
          </a:p>
          <a:p>
            <a:pPr indent="0" lvl="0" marL="0" rtl="0" algn="ctr">
              <a:spcBef>
                <a:spcPts val="0"/>
              </a:spcBef>
              <a:spcAft>
                <a:spcPts val="0"/>
              </a:spcAft>
              <a:buSzPts val="990"/>
              <a:buNone/>
            </a:pPr>
            <a:r>
              <a:rPr lang="en" sz="2980"/>
              <a:t>Using ML to Predict Animal Shelter Movement</a:t>
            </a:r>
            <a:endParaRPr sz="2980"/>
          </a:p>
        </p:txBody>
      </p:sp>
      <p:sp>
        <p:nvSpPr>
          <p:cNvPr id="55" name="Google Shape;55;p13"/>
          <p:cNvSpPr txBox="1"/>
          <p:nvPr>
            <p:ph idx="1" type="subTitle"/>
          </p:nvPr>
        </p:nvSpPr>
        <p:spPr>
          <a:xfrm>
            <a:off x="0" y="2859725"/>
            <a:ext cx="9144000" cy="8007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779"/>
              <a:t>John P. Harde</a:t>
            </a:r>
            <a:r>
              <a:rPr lang="en" sz="1779"/>
              <a:t>n	</a:t>
            </a:r>
            <a:r>
              <a:rPr lang="en" sz="1779"/>
              <a:t>Angela Kubena	Jun Bo Lau	Claire Merriman	Robert Young	</a:t>
            </a:r>
            <a:endParaRPr sz="1779"/>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59" name="Shape 59"/>
        <p:cNvGrpSpPr/>
        <p:nvPr/>
      </p:nvGrpSpPr>
      <p:grpSpPr>
        <a:xfrm>
          <a:off x="0" y="0"/>
          <a:ext cx="0" cy="0"/>
          <a:chOff x="0" y="0"/>
          <a:chExt cx="0" cy="0"/>
        </a:xfrm>
      </p:grpSpPr>
      <p:sp>
        <p:nvSpPr>
          <p:cNvPr id="60" name="Google Shape;60;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61" name="Google Shape;61;p14"/>
          <p:cNvPicPr preferRelativeResize="0"/>
          <p:nvPr/>
        </p:nvPicPr>
        <p:blipFill>
          <a:blip r:embed="rId3">
            <a:alphaModFix/>
          </a:blip>
          <a:stretch>
            <a:fillRect/>
          </a:stretch>
        </p:blipFill>
        <p:spPr>
          <a:xfrm>
            <a:off x="311700" y="948550"/>
            <a:ext cx="2834900" cy="2834900"/>
          </a:xfrm>
          <a:prstGeom prst="rect">
            <a:avLst/>
          </a:prstGeom>
          <a:noFill/>
          <a:ln>
            <a:noFill/>
          </a:ln>
        </p:spPr>
      </p:pic>
      <p:pic>
        <p:nvPicPr>
          <p:cNvPr id="62" name="Google Shape;62;p14"/>
          <p:cNvPicPr preferRelativeResize="0"/>
          <p:nvPr/>
        </p:nvPicPr>
        <p:blipFill>
          <a:blip r:embed="rId4">
            <a:alphaModFix/>
          </a:blip>
          <a:stretch>
            <a:fillRect/>
          </a:stretch>
        </p:blipFill>
        <p:spPr>
          <a:xfrm>
            <a:off x="3644422" y="1517900"/>
            <a:ext cx="1696175" cy="1696175"/>
          </a:xfrm>
          <a:prstGeom prst="rect">
            <a:avLst/>
          </a:prstGeom>
          <a:noFill/>
          <a:ln>
            <a:noFill/>
          </a:ln>
        </p:spPr>
      </p:pic>
      <p:pic>
        <p:nvPicPr>
          <p:cNvPr id="63" name="Google Shape;63;p14"/>
          <p:cNvPicPr preferRelativeResize="0"/>
          <p:nvPr/>
        </p:nvPicPr>
        <p:blipFill>
          <a:blip r:embed="rId5">
            <a:alphaModFix/>
          </a:blip>
          <a:stretch>
            <a:fillRect/>
          </a:stretch>
        </p:blipFill>
        <p:spPr>
          <a:xfrm>
            <a:off x="5712250" y="918188"/>
            <a:ext cx="2895601" cy="28956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National Data</a:t>
            </a:r>
            <a:endParaRPr/>
          </a:p>
        </p:txBody>
      </p:sp>
      <p:pic>
        <p:nvPicPr>
          <p:cNvPr id="69" name="Google Shape;69;p15"/>
          <p:cNvPicPr preferRelativeResize="0"/>
          <p:nvPr/>
        </p:nvPicPr>
        <p:blipFill>
          <a:blip r:embed="rId3">
            <a:alphaModFix/>
          </a:blip>
          <a:stretch>
            <a:fillRect/>
          </a:stretch>
        </p:blipFill>
        <p:spPr>
          <a:xfrm>
            <a:off x="0" y="1446001"/>
            <a:ext cx="9144001" cy="30090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73" name="Shape 73"/>
        <p:cNvGrpSpPr/>
        <p:nvPr/>
      </p:nvGrpSpPr>
      <p:grpSpPr>
        <a:xfrm>
          <a:off x="0" y="0"/>
          <a:ext cx="0" cy="0"/>
          <a:chOff x="0" y="0"/>
          <a:chExt cx="0" cy="0"/>
        </a:xfrm>
      </p:grpSpPr>
      <p:sp>
        <p:nvSpPr>
          <p:cNvPr id="74" name="Google Shape;74;p16"/>
          <p:cNvSpPr txBox="1"/>
          <p:nvPr>
            <p:ph type="title"/>
          </p:nvPr>
        </p:nvSpPr>
        <p:spPr>
          <a:xfrm>
            <a:off x="311700" y="276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Sonoma County, CA and Austin, TX Data</a:t>
            </a:r>
            <a:endParaRPr/>
          </a:p>
        </p:txBody>
      </p:sp>
      <p:pic>
        <p:nvPicPr>
          <p:cNvPr id="75" name="Google Shape;75;p16"/>
          <p:cNvPicPr preferRelativeResize="0"/>
          <p:nvPr/>
        </p:nvPicPr>
        <p:blipFill>
          <a:blip r:embed="rId3">
            <a:alphaModFix/>
          </a:blip>
          <a:stretch>
            <a:fillRect/>
          </a:stretch>
        </p:blipFill>
        <p:spPr>
          <a:xfrm>
            <a:off x="884500" y="2871925"/>
            <a:ext cx="7374987" cy="2194560"/>
          </a:xfrm>
          <a:prstGeom prst="rect">
            <a:avLst/>
          </a:prstGeom>
          <a:noFill/>
          <a:ln>
            <a:noFill/>
          </a:ln>
        </p:spPr>
      </p:pic>
      <p:pic>
        <p:nvPicPr>
          <p:cNvPr id="76" name="Google Shape;76;p16"/>
          <p:cNvPicPr preferRelativeResize="0"/>
          <p:nvPr/>
        </p:nvPicPr>
        <p:blipFill>
          <a:blip r:embed="rId4">
            <a:alphaModFix/>
          </a:blip>
          <a:stretch>
            <a:fillRect/>
          </a:stretch>
        </p:blipFill>
        <p:spPr>
          <a:xfrm>
            <a:off x="883650" y="638850"/>
            <a:ext cx="7376672" cy="21945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80" name="Shape 80"/>
        <p:cNvGrpSpPr/>
        <p:nvPr/>
      </p:nvGrpSpPr>
      <p:grpSpPr>
        <a:xfrm>
          <a:off x="0" y="0"/>
          <a:ext cx="0" cy="0"/>
          <a:chOff x="0" y="0"/>
          <a:chExt cx="0" cy="0"/>
        </a:xfrm>
      </p:grpSpPr>
      <p:sp>
        <p:nvSpPr>
          <p:cNvPr id="81" name="Google Shape;81;p17"/>
          <p:cNvSpPr txBox="1"/>
          <p:nvPr>
            <p:ph type="title"/>
          </p:nvPr>
        </p:nvSpPr>
        <p:spPr>
          <a:xfrm>
            <a:off x="311700" y="303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Rolling averages prediction</a:t>
            </a:r>
            <a:endParaRPr/>
          </a:p>
        </p:txBody>
      </p:sp>
      <p:pic>
        <p:nvPicPr>
          <p:cNvPr id="82" name="Google Shape;82;p17"/>
          <p:cNvPicPr preferRelativeResize="0"/>
          <p:nvPr/>
        </p:nvPicPr>
        <p:blipFill>
          <a:blip r:embed="rId3">
            <a:alphaModFix/>
          </a:blip>
          <a:stretch>
            <a:fillRect/>
          </a:stretch>
        </p:blipFill>
        <p:spPr>
          <a:xfrm>
            <a:off x="152400" y="1029075"/>
            <a:ext cx="4349625" cy="3752255"/>
          </a:xfrm>
          <a:prstGeom prst="rect">
            <a:avLst/>
          </a:prstGeom>
          <a:noFill/>
          <a:ln>
            <a:noFill/>
          </a:ln>
        </p:spPr>
      </p:pic>
      <p:pic>
        <p:nvPicPr>
          <p:cNvPr id="83" name="Google Shape;83;p17"/>
          <p:cNvPicPr preferRelativeResize="0"/>
          <p:nvPr/>
        </p:nvPicPr>
        <p:blipFill>
          <a:blip r:embed="rId4">
            <a:alphaModFix/>
          </a:blip>
          <a:stretch>
            <a:fillRect/>
          </a:stretch>
        </p:blipFill>
        <p:spPr>
          <a:xfrm>
            <a:off x="4683850" y="1029075"/>
            <a:ext cx="4349625" cy="37496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87" name="Shape 87"/>
        <p:cNvGrpSpPr/>
        <p:nvPr/>
      </p:nvGrpSpPr>
      <p:grpSpPr>
        <a:xfrm>
          <a:off x="0" y="0"/>
          <a:ext cx="0" cy="0"/>
          <a:chOff x="0" y="0"/>
          <a:chExt cx="0" cy="0"/>
        </a:xfrm>
      </p:grpSpPr>
      <p:sp>
        <p:nvSpPr>
          <p:cNvPr id="88" name="Google Shape;88;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(S)ARIMA?</a:t>
            </a:r>
            <a:endParaRPr/>
          </a:p>
        </p:txBody>
      </p:sp>
      <p:sp>
        <p:nvSpPr>
          <p:cNvPr id="89" name="Google Shape;89;p18"/>
          <p:cNvSpPr/>
          <p:nvPr/>
        </p:nvSpPr>
        <p:spPr>
          <a:xfrm>
            <a:off x="1831175" y="3433350"/>
            <a:ext cx="919500" cy="690900"/>
          </a:xfrm>
          <a:prstGeom prst="cloudCallout">
            <a:avLst>
              <a:gd fmla="val 80363" name="adj1"/>
              <a:gd fmla="val -5514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t>🍖 </a:t>
            </a:r>
            <a:endParaRPr sz="2500"/>
          </a:p>
        </p:txBody>
      </p:sp>
      <p:sp>
        <p:nvSpPr>
          <p:cNvPr id="90" name="Google Shape;90;p18"/>
          <p:cNvSpPr/>
          <p:nvPr/>
        </p:nvSpPr>
        <p:spPr>
          <a:xfrm>
            <a:off x="5460000" y="2289975"/>
            <a:ext cx="1508100" cy="690900"/>
          </a:xfrm>
          <a:prstGeom prst="cloudCallout">
            <a:avLst>
              <a:gd fmla="val -60609" name="adj1"/>
              <a:gd fmla="val -6101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ACF plots </a:t>
            </a:r>
            <a:endParaRPr/>
          </a:p>
        </p:txBody>
      </p:sp>
      <p:pic>
        <p:nvPicPr>
          <p:cNvPr id="91" name="Google Shape;91;p18"/>
          <p:cNvPicPr preferRelativeResize="0"/>
          <p:nvPr/>
        </p:nvPicPr>
        <p:blipFill>
          <a:blip r:embed="rId3">
            <a:alphaModFix/>
          </a:blip>
          <a:stretch>
            <a:fillRect/>
          </a:stretch>
        </p:blipFill>
        <p:spPr>
          <a:xfrm>
            <a:off x="6543275" y="3262650"/>
            <a:ext cx="2600713" cy="2015989"/>
          </a:xfrm>
          <a:prstGeom prst="rect">
            <a:avLst/>
          </a:prstGeom>
          <a:noFill/>
          <a:ln>
            <a:noFill/>
          </a:ln>
        </p:spPr>
      </p:pic>
      <p:sp>
        <p:nvSpPr>
          <p:cNvPr id="92" name="Google Shape;92;p18"/>
          <p:cNvSpPr/>
          <p:nvPr/>
        </p:nvSpPr>
        <p:spPr>
          <a:xfrm>
            <a:off x="1265125" y="1999050"/>
            <a:ext cx="1640400" cy="572700"/>
          </a:xfrm>
          <a:prstGeom prst="cloudCallout">
            <a:avLst>
              <a:gd fmla="val 63707" name="adj1"/>
              <a:gd fmla="val 4709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Eyeball???</a:t>
            </a:r>
            <a:endParaRPr/>
          </a:p>
        </p:txBody>
      </p:sp>
      <p:sp>
        <p:nvSpPr>
          <p:cNvPr id="93" name="Google Shape;93;p18"/>
          <p:cNvSpPr/>
          <p:nvPr/>
        </p:nvSpPr>
        <p:spPr>
          <a:xfrm>
            <a:off x="4722150" y="696125"/>
            <a:ext cx="1640400" cy="806400"/>
          </a:xfrm>
          <a:prstGeom prst="cloudCallout">
            <a:avLst>
              <a:gd fmla="val -35113" name="adj1"/>
              <a:gd fmla="val 10172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Unit root, ADF tests</a:t>
            </a:r>
            <a:endParaRPr/>
          </a:p>
        </p:txBody>
      </p:sp>
      <p:sp>
        <p:nvSpPr>
          <p:cNvPr id="94" name="Google Shape;94;p18"/>
          <p:cNvSpPr/>
          <p:nvPr/>
        </p:nvSpPr>
        <p:spPr>
          <a:xfrm>
            <a:off x="2488475" y="1017725"/>
            <a:ext cx="1876800" cy="572700"/>
          </a:xfrm>
          <a:prstGeom prst="cloudCallout">
            <a:avLst>
              <a:gd fmla="val 23512" name="adj1"/>
              <a:gd fmla="val 8183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periodogram</a:t>
            </a:r>
            <a:endParaRPr/>
          </a:p>
        </p:txBody>
      </p:sp>
      <p:pic>
        <p:nvPicPr>
          <p:cNvPr id="95" name="Google Shape;95;p18"/>
          <p:cNvPicPr preferRelativeResize="0"/>
          <p:nvPr/>
        </p:nvPicPr>
        <p:blipFill>
          <a:blip r:embed="rId4">
            <a:alphaModFix/>
          </a:blip>
          <a:stretch>
            <a:fillRect/>
          </a:stretch>
        </p:blipFill>
        <p:spPr>
          <a:xfrm>
            <a:off x="3232900" y="2082625"/>
            <a:ext cx="2227100" cy="3060875"/>
          </a:xfrm>
          <a:prstGeom prst="rect">
            <a:avLst/>
          </a:prstGeom>
          <a:noFill/>
          <a:ln>
            <a:noFill/>
          </a:ln>
        </p:spPr>
      </p:pic>
      <p:pic>
        <p:nvPicPr>
          <p:cNvPr id="96" name="Google Shape;96;p18"/>
          <p:cNvPicPr preferRelativeResize="0"/>
          <p:nvPr/>
        </p:nvPicPr>
        <p:blipFill>
          <a:blip r:embed="rId5">
            <a:alphaModFix/>
          </a:blip>
          <a:stretch>
            <a:fillRect/>
          </a:stretch>
        </p:blipFill>
        <p:spPr>
          <a:xfrm>
            <a:off x="6543275" y="-15952"/>
            <a:ext cx="2600725" cy="14946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141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Performance Comparison</a:t>
            </a:r>
            <a:endParaRPr/>
          </a:p>
        </p:txBody>
      </p:sp>
      <p:graphicFrame>
        <p:nvGraphicFramePr>
          <p:cNvPr id="102" name="Google Shape;102;p19"/>
          <p:cNvGraphicFramePr/>
          <p:nvPr/>
        </p:nvGraphicFramePr>
        <p:xfrm>
          <a:off x="339900" y="838250"/>
          <a:ext cx="3000000" cy="3000000"/>
        </p:xfrm>
        <a:graphic>
          <a:graphicData uri="http://schemas.openxmlformats.org/drawingml/2006/table">
            <a:tbl>
              <a:tblPr>
                <a:noFill/>
                <a:tableStyleId>{3DFED085-15BC-4879-AC1B-A833F7BB0152}</a:tableStyleId>
              </a:tblPr>
              <a:tblGrid>
                <a:gridCol w="1521425"/>
                <a:gridCol w="1206375"/>
                <a:gridCol w="1508150"/>
                <a:gridCol w="1308700"/>
              </a:tblGrid>
              <a:tr h="9888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Daily</a:t>
                      </a:r>
                      <a:endParaRPr/>
                    </a:p>
                  </a:txBody>
                  <a:tcPr marT="91425" marB="91425" marR="91425" marL="91425"/>
                </a:tc>
                <a:tc>
                  <a:txBody>
                    <a:bodyPr/>
                    <a:lstStyle/>
                    <a:p>
                      <a:pPr indent="0" lvl="0" marL="0" rtl="0" algn="l">
                        <a:spcBef>
                          <a:spcPts val="0"/>
                        </a:spcBef>
                        <a:spcAft>
                          <a:spcPts val="0"/>
                        </a:spcAft>
                        <a:buNone/>
                      </a:pPr>
                      <a:r>
                        <a:rPr lang="en"/>
                        <a:t>Weekly</a:t>
                      </a:r>
                      <a:endParaRPr/>
                    </a:p>
                  </a:txBody>
                  <a:tcPr marT="91425" marB="91425" marR="91425" marL="91425"/>
                </a:tc>
                <a:tc>
                  <a:txBody>
                    <a:bodyPr/>
                    <a:lstStyle/>
                    <a:p>
                      <a:pPr indent="0" lvl="0" marL="0" rtl="0" algn="l">
                        <a:spcBef>
                          <a:spcPts val="0"/>
                        </a:spcBef>
                        <a:spcAft>
                          <a:spcPts val="0"/>
                        </a:spcAft>
                        <a:buNone/>
                      </a:pPr>
                      <a:r>
                        <a:rPr lang="en"/>
                        <a:t>Monthly</a:t>
                      </a:r>
                      <a:endParaRPr/>
                    </a:p>
                  </a:txBody>
                  <a:tcPr marT="91425" marB="91425" marR="91425" marL="91425"/>
                </a:tc>
              </a:tr>
              <a:tr h="988825">
                <a:tc>
                  <a:txBody>
                    <a:bodyPr/>
                    <a:lstStyle/>
                    <a:p>
                      <a:pPr indent="0" lvl="0" marL="0" rtl="0" algn="l">
                        <a:spcBef>
                          <a:spcPts val="0"/>
                        </a:spcBef>
                        <a:spcAft>
                          <a:spcPts val="0"/>
                        </a:spcAft>
                        <a:buNone/>
                      </a:pPr>
                      <a:r>
                        <a:rPr lang="en"/>
                        <a:t>Lowest RMSE</a:t>
                      </a:r>
                      <a:endParaRPr/>
                    </a:p>
                  </a:txBody>
                  <a:tcPr marT="91425" marB="91425" marR="91425" marL="91425"/>
                </a:tc>
                <a:tc>
                  <a:txBody>
                    <a:bodyPr/>
                    <a:lstStyle/>
                    <a:p>
                      <a:pPr indent="0" lvl="0" marL="0" rtl="0" algn="l">
                        <a:spcBef>
                          <a:spcPts val="0"/>
                        </a:spcBef>
                        <a:spcAft>
                          <a:spcPts val="0"/>
                        </a:spcAft>
                        <a:buNone/>
                      </a:pPr>
                      <a:r>
                        <a:rPr lang="en"/>
                        <a:t>Rolling average</a:t>
                      </a:r>
                      <a:endParaRPr/>
                    </a:p>
                  </a:txBody>
                  <a:tcPr marT="91425" marB="91425" marR="91425" marL="91425"/>
                </a:tc>
                <a:tc>
                  <a:txBody>
                    <a:bodyPr/>
                    <a:lstStyle/>
                    <a:p>
                      <a:pPr indent="0" lvl="0" marL="0" rtl="0" algn="l">
                        <a:spcBef>
                          <a:spcPts val="0"/>
                        </a:spcBef>
                        <a:spcAft>
                          <a:spcPts val="0"/>
                        </a:spcAft>
                        <a:buNone/>
                      </a:pPr>
                      <a:r>
                        <a:rPr lang="en"/>
                        <a:t>Naive/random walk/ARIMA</a:t>
                      </a:r>
                      <a:endParaRPr/>
                    </a:p>
                  </a:txBody>
                  <a:tcPr marT="91425" marB="91425" marR="91425" marL="91425"/>
                </a:tc>
                <a:tc>
                  <a:txBody>
                    <a:bodyPr/>
                    <a:lstStyle/>
                    <a:p>
                      <a:pPr indent="0" lvl="0" marL="0" rtl="0" algn="l">
                        <a:spcBef>
                          <a:spcPts val="0"/>
                        </a:spcBef>
                        <a:spcAft>
                          <a:spcPts val="0"/>
                        </a:spcAft>
                        <a:buNone/>
                      </a:pPr>
                      <a:r>
                        <a:rPr lang="en"/>
                        <a:t>Linear regression</a:t>
                      </a:r>
                      <a:endParaRPr/>
                    </a:p>
                  </a:txBody>
                  <a:tcPr marT="91425" marB="91425" marR="91425" marL="91425"/>
                </a:tc>
              </a:tr>
              <a:tr h="2053825">
                <a:tc>
                  <a:txBody>
                    <a:bodyPr/>
                    <a:lstStyle/>
                    <a:p>
                      <a:pPr indent="0" lvl="0" marL="0" rtl="0" algn="l">
                        <a:spcBef>
                          <a:spcPts val="0"/>
                        </a:spcBef>
                        <a:spcAft>
                          <a:spcPts val="0"/>
                        </a:spcAft>
                        <a:buNone/>
                      </a:pPr>
                      <a:r>
                        <a:rPr lang="en"/>
                        <a:t>Accuracy 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1 - NMRSE)</a:t>
                      </a:r>
                      <a:endParaRPr/>
                    </a:p>
                  </a:txBody>
                  <a:tcPr marT="91425" marB="91425" marR="91425" marL="91425"/>
                </a:tc>
                <a:tc>
                  <a:txBody>
                    <a:bodyPr/>
                    <a:lstStyle/>
                    <a:p>
                      <a:pPr indent="0" lvl="0" marL="0" rtl="0" algn="l">
                        <a:spcBef>
                          <a:spcPts val="0"/>
                        </a:spcBef>
                        <a:spcAft>
                          <a:spcPts val="0"/>
                        </a:spcAft>
                        <a:buNone/>
                      </a:pPr>
                      <a:r>
                        <a:rPr lang="en"/>
                        <a:t>Linear regression (~90%)</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a:solidFill>
                            <a:schemeClr val="dk1"/>
                          </a:solidFill>
                        </a:rPr>
                        <a:t>Naive/random walk/ARIMA (~ 90%)</a:t>
                      </a:r>
                      <a:endParaRPr>
                        <a:solidFill>
                          <a:schemeClr val="dk1"/>
                        </a:solidFill>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a:t>Naive (~92.5%)</a:t>
                      </a:r>
                      <a:endParaRPr/>
                    </a:p>
                  </a:txBody>
                  <a:tcPr marT="91425" marB="91425" marR="91425" marL="91425"/>
                </a:tc>
              </a:tr>
            </a:tbl>
          </a:graphicData>
        </a:graphic>
      </p:graphicFrame>
      <p:pic>
        <p:nvPicPr>
          <p:cNvPr id="103" name="Google Shape;103;p19"/>
          <p:cNvPicPr preferRelativeResize="0"/>
          <p:nvPr/>
        </p:nvPicPr>
        <p:blipFill>
          <a:blip r:embed="rId3">
            <a:alphaModFix/>
          </a:blip>
          <a:stretch>
            <a:fillRect/>
          </a:stretch>
        </p:blipFill>
        <p:spPr>
          <a:xfrm>
            <a:off x="6149354" y="141326"/>
            <a:ext cx="2911822" cy="2361075"/>
          </a:xfrm>
          <a:prstGeom prst="rect">
            <a:avLst/>
          </a:prstGeom>
          <a:noFill/>
          <a:ln>
            <a:noFill/>
          </a:ln>
        </p:spPr>
      </p:pic>
      <p:pic>
        <p:nvPicPr>
          <p:cNvPr id="104" name="Google Shape;104;p19"/>
          <p:cNvPicPr preferRelativeResize="0"/>
          <p:nvPr/>
        </p:nvPicPr>
        <p:blipFill>
          <a:blip r:embed="rId4">
            <a:alphaModFix/>
          </a:blip>
          <a:stretch>
            <a:fillRect/>
          </a:stretch>
        </p:blipFill>
        <p:spPr>
          <a:xfrm>
            <a:off x="6001731" y="2591475"/>
            <a:ext cx="3080870" cy="2361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8" name="Shape 108"/>
        <p:cNvGrpSpPr/>
        <p:nvPr/>
      </p:nvGrpSpPr>
      <p:grpSpPr>
        <a:xfrm>
          <a:off x="0" y="0"/>
          <a:ext cx="0" cy="0"/>
          <a:chOff x="0" y="0"/>
          <a:chExt cx="0" cy="0"/>
        </a:xfrm>
      </p:grpSpPr>
      <p:sp>
        <p:nvSpPr>
          <p:cNvPr id="109" name="Google Shape;109;p20"/>
          <p:cNvSpPr txBox="1"/>
          <p:nvPr>
            <p:ph type="title"/>
          </p:nvPr>
        </p:nvSpPr>
        <p:spPr>
          <a:xfrm>
            <a:off x="377475" y="1734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Not the end of the tale/tail… (oof/woof)</a:t>
            </a:r>
            <a:endParaRPr/>
          </a:p>
        </p:txBody>
      </p:sp>
      <p:pic>
        <p:nvPicPr>
          <p:cNvPr id="110" name="Google Shape;110;p20"/>
          <p:cNvPicPr preferRelativeResize="0"/>
          <p:nvPr/>
        </p:nvPicPr>
        <p:blipFill>
          <a:blip r:embed="rId3">
            <a:alphaModFix/>
          </a:blip>
          <a:stretch>
            <a:fillRect/>
          </a:stretch>
        </p:blipFill>
        <p:spPr>
          <a:xfrm>
            <a:off x="6946842" y="0"/>
            <a:ext cx="2159252" cy="2930848"/>
          </a:xfrm>
          <a:prstGeom prst="rect">
            <a:avLst/>
          </a:prstGeom>
          <a:noFill/>
          <a:ln>
            <a:noFill/>
          </a:ln>
        </p:spPr>
      </p:pic>
      <p:pic>
        <p:nvPicPr>
          <p:cNvPr id="111" name="Google Shape;111;p20"/>
          <p:cNvPicPr preferRelativeResize="0"/>
          <p:nvPr/>
        </p:nvPicPr>
        <p:blipFill>
          <a:blip r:embed="rId4">
            <a:alphaModFix/>
          </a:blip>
          <a:stretch>
            <a:fillRect/>
          </a:stretch>
        </p:blipFill>
        <p:spPr>
          <a:xfrm>
            <a:off x="0" y="0"/>
            <a:ext cx="1429251" cy="1429251"/>
          </a:xfrm>
          <a:prstGeom prst="rect">
            <a:avLst/>
          </a:prstGeom>
          <a:noFill/>
          <a:ln>
            <a:noFill/>
          </a:ln>
        </p:spPr>
      </p:pic>
      <p:pic>
        <p:nvPicPr>
          <p:cNvPr id="112" name="Google Shape;112;p20"/>
          <p:cNvPicPr preferRelativeResize="0"/>
          <p:nvPr/>
        </p:nvPicPr>
        <p:blipFill>
          <a:blip r:embed="rId5">
            <a:alphaModFix/>
          </a:blip>
          <a:stretch>
            <a:fillRect/>
          </a:stretch>
        </p:blipFill>
        <p:spPr>
          <a:xfrm>
            <a:off x="6150375" y="2910250"/>
            <a:ext cx="2993625" cy="2250600"/>
          </a:xfrm>
          <a:prstGeom prst="rect">
            <a:avLst/>
          </a:prstGeom>
          <a:noFill/>
          <a:ln>
            <a:noFill/>
          </a:ln>
        </p:spPr>
      </p:pic>
      <p:pic>
        <p:nvPicPr>
          <p:cNvPr id="113" name="Google Shape;113;p20"/>
          <p:cNvPicPr preferRelativeResize="0"/>
          <p:nvPr/>
        </p:nvPicPr>
        <p:blipFill>
          <a:blip r:embed="rId6">
            <a:alphaModFix/>
          </a:blip>
          <a:stretch>
            <a:fillRect/>
          </a:stretch>
        </p:blipFill>
        <p:spPr>
          <a:xfrm>
            <a:off x="2881237" y="3856561"/>
            <a:ext cx="1130274" cy="1230623"/>
          </a:xfrm>
          <a:prstGeom prst="rect">
            <a:avLst/>
          </a:prstGeom>
          <a:noFill/>
          <a:ln>
            <a:noFill/>
          </a:ln>
        </p:spPr>
      </p:pic>
      <p:pic>
        <p:nvPicPr>
          <p:cNvPr id="114" name="Google Shape;114;p20"/>
          <p:cNvPicPr preferRelativeResize="0"/>
          <p:nvPr/>
        </p:nvPicPr>
        <p:blipFill>
          <a:blip r:embed="rId7">
            <a:alphaModFix/>
          </a:blip>
          <a:stretch>
            <a:fillRect/>
          </a:stretch>
        </p:blipFill>
        <p:spPr>
          <a:xfrm>
            <a:off x="180350" y="2350624"/>
            <a:ext cx="1759499" cy="1759499"/>
          </a:xfrm>
          <a:prstGeom prst="rect">
            <a:avLst/>
          </a:prstGeom>
          <a:noFill/>
          <a:ln>
            <a:noFill/>
          </a:ln>
        </p:spPr>
      </p:pic>
      <p:pic>
        <p:nvPicPr>
          <p:cNvPr id="115" name="Google Shape;115;p20"/>
          <p:cNvPicPr preferRelativeResize="0"/>
          <p:nvPr/>
        </p:nvPicPr>
        <p:blipFill>
          <a:blip r:embed="rId8">
            <a:alphaModFix/>
          </a:blip>
          <a:stretch>
            <a:fillRect/>
          </a:stretch>
        </p:blipFill>
        <p:spPr>
          <a:xfrm>
            <a:off x="5824642" y="88900"/>
            <a:ext cx="1037031" cy="1429248"/>
          </a:xfrm>
          <a:prstGeom prst="rect">
            <a:avLst/>
          </a:prstGeom>
          <a:noFill/>
          <a:ln>
            <a:noFill/>
          </a:ln>
        </p:spPr>
      </p:pic>
      <p:pic>
        <p:nvPicPr>
          <p:cNvPr id="116" name="Google Shape;116;p20"/>
          <p:cNvPicPr preferRelativeResize="0"/>
          <p:nvPr/>
        </p:nvPicPr>
        <p:blipFill>
          <a:blip r:embed="rId9">
            <a:alphaModFix/>
          </a:blip>
          <a:stretch>
            <a:fillRect/>
          </a:stretch>
        </p:blipFill>
        <p:spPr>
          <a:xfrm>
            <a:off x="1878462" y="-36550"/>
            <a:ext cx="1130276" cy="1502336"/>
          </a:xfrm>
          <a:prstGeom prst="rect">
            <a:avLst/>
          </a:prstGeom>
          <a:noFill/>
          <a:ln>
            <a:noFill/>
          </a:ln>
        </p:spPr>
      </p:pic>
      <p:pic>
        <p:nvPicPr>
          <p:cNvPr id="117" name="Google Shape;117;p20"/>
          <p:cNvPicPr preferRelativeResize="0"/>
          <p:nvPr/>
        </p:nvPicPr>
        <p:blipFill>
          <a:blip r:embed="rId10">
            <a:alphaModFix/>
          </a:blip>
          <a:stretch>
            <a:fillRect/>
          </a:stretch>
        </p:blipFill>
        <p:spPr>
          <a:xfrm>
            <a:off x="4042612" y="2611850"/>
            <a:ext cx="2076659" cy="2250600"/>
          </a:xfrm>
          <a:prstGeom prst="rect">
            <a:avLst/>
          </a:prstGeom>
          <a:noFill/>
          <a:ln>
            <a:noFill/>
          </a:ln>
        </p:spPr>
      </p:pic>
      <p:pic>
        <p:nvPicPr>
          <p:cNvPr id="118" name="Google Shape;118;p20"/>
          <p:cNvPicPr preferRelativeResize="0"/>
          <p:nvPr/>
        </p:nvPicPr>
        <p:blipFill>
          <a:blip r:embed="rId11">
            <a:alphaModFix/>
          </a:blip>
          <a:stretch>
            <a:fillRect/>
          </a:stretch>
        </p:blipFill>
        <p:spPr>
          <a:xfrm>
            <a:off x="3457950" y="88900"/>
            <a:ext cx="1275290" cy="1340350"/>
          </a:xfrm>
          <a:prstGeom prst="rect">
            <a:avLst/>
          </a:prstGeom>
          <a:noFill/>
          <a:ln>
            <a:noFill/>
          </a:ln>
        </p:spPr>
      </p:pic>
      <p:pic>
        <p:nvPicPr>
          <p:cNvPr id="119" name="Google Shape;119;p20"/>
          <p:cNvPicPr preferRelativeResize="0"/>
          <p:nvPr/>
        </p:nvPicPr>
        <p:blipFill>
          <a:blip r:embed="rId12">
            <a:alphaModFix/>
          </a:blip>
          <a:stretch>
            <a:fillRect/>
          </a:stretch>
        </p:blipFill>
        <p:spPr>
          <a:xfrm>
            <a:off x="4733249" y="193925"/>
            <a:ext cx="1130300" cy="1130300"/>
          </a:xfrm>
          <a:prstGeom prst="rect">
            <a:avLst/>
          </a:prstGeom>
          <a:noFill/>
          <a:ln>
            <a:noFill/>
          </a:ln>
        </p:spPr>
      </p:pic>
      <p:pic>
        <p:nvPicPr>
          <p:cNvPr id="120" name="Google Shape;120;p20" title="JJNZ3868.JPG"/>
          <p:cNvPicPr preferRelativeResize="0"/>
          <p:nvPr/>
        </p:nvPicPr>
        <p:blipFill>
          <a:blip r:embed="rId13">
            <a:alphaModFix/>
          </a:blip>
          <a:stretch>
            <a:fillRect/>
          </a:stretch>
        </p:blipFill>
        <p:spPr>
          <a:xfrm>
            <a:off x="1429238" y="2910250"/>
            <a:ext cx="1584475" cy="1980601"/>
          </a:xfrm>
          <a:prstGeom prst="rect">
            <a:avLst/>
          </a:prstGeom>
          <a:noFill/>
          <a:ln>
            <a:noFill/>
          </a:ln>
        </p:spPr>
      </p:pic>
      <p:pic>
        <p:nvPicPr>
          <p:cNvPr id="121" name="Google Shape;121;p20"/>
          <p:cNvPicPr preferRelativeResize="0"/>
          <p:nvPr/>
        </p:nvPicPr>
        <p:blipFill rotWithShape="1">
          <a:blip r:embed="rId14">
            <a:alphaModFix/>
          </a:blip>
          <a:srcRect b="18629" l="25948" r="23191" t="30077"/>
          <a:stretch/>
        </p:blipFill>
        <p:spPr>
          <a:xfrm>
            <a:off x="3284425" y="2213110"/>
            <a:ext cx="1130273" cy="1519841"/>
          </a:xfrm>
          <a:prstGeom prst="rect">
            <a:avLst/>
          </a:prstGeom>
          <a:noFill/>
          <a:ln>
            <a:noFill/>
          </a:ln>
        </p:spPr>
      </p:pic>
      <p:pic>
        <p:nvPicPr>
          <p:cNvPr id="122" name="Google Shape;122;p20"/>
          <p:cNvPicPr preferRelativeResize="0"/>
          <p:nvPr/>
        </p:nvPicPr>
        <p:blipFill>
          <a:blip r:embed="rId15">
            <a:alphaModFix/>
          </a:blip>
          <a:stretch>
            <a:fillRect/>
          </a:stretch>
        </p:blipFill>
        <p:spPr>
          <a:xfrm>
            <a:off x="149475" y="4153850"/>
            <a:ext cx="1130301" cy="90610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